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customXml/itemProps3.xml" ContentType="application/vnd.openxmlformats-officedocument.customXmlProperties+xml"/>
  <Override PartName="/customXml/itemProps4.xml" ContentType="application/vnd.openxmlformats-officedocument.customXmlProperties+xml"/>
  <Override PartName="/docProps/app.xml" ContentType="application/vnd.openxmlformats-officedocument.extended-properties+xml"/>
  <Override PartName="/customXml/itemProps1.xml" ContentType="application/vnd.openxmlformats-officedocument.customXmlProperties+xml"/>
  <Override PartName="/docProps/custom.xml" ContentType="application/vnd.openxmlformats-officedocument.custom-properties+xml"/>
  <Override PartName="/customXml/itemProps2.xml" ContentType="application/vnd.openxmlformats-officedocument.customXmlProperties+xml"/>
  <Override PartName="/docProps/core.xml" ContentType="application/vnd.openxmlformats-package.core-properties+xml"/>
  <Override PartName="/customXml/itemProps5.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17"/>
  </p:notesMasterIdLst>
  <p:sldIdLst>
    <p:sldId id="256" r:id="rId6"/>
    <p:sldId id="261" r:id="rId7"/>
    <p:sldId id="265" r:id="rId8"/>
    <p:sldId id="258" r:id="rId9"/>
    <p:sldId id="266" r:id="rId10"/>
    <p:sldId id="267" r:id="rId11"/>
    <p:sldId id="257" r:id="rId12"/>
    <p:sldId id="262" r:id="rId13"/>
    <p:sldId id="263" r:id="rId14"/>
    <p:sldId id="264" r:id="rId15"/>
    <p:sldId id="260"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67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F31998-8A56-3D4E-8438-4C93BCE22334}" v="20" dt="2025-02-19T16:54:52.19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1"/>
    <p:restoredTop sz="94684"/>
  </p:normalViewPr>
  <p:slideViewPr>
    <p:cSldViewPr snapToGrid="0">
      <p:cViewPr varScale="1">
        <p:scale>
          <a:sx n="65" d="100"/>
          <a:sy n="65" d="100"/>
        </p:scale>
        <p:origin x="95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0" Type="http://schemas.openxmlformats.org/officeDocument/2006/relationships/theme" Target="theme/theme1.xml"/><Relationship Id="rId16" Type="http://schemas.openxmlformats.org/officeDocument/2006/relationships/slide" Target="slides/slide1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customXml" Target="../customXml/item5.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CFC7C4-D5EF-43C5-83EE-FE19C9425A49}" type="datetimeFigureOut">
              <a:rPr lang="fr-FR" smtClean="0"/>
              <a:t>02/10/2025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184B02-5700-4502-BE77-C4AEA6E12586}" type="slidenum">
              <a:rPr lang="fr-FR" smtClean="0"/>
              <a:t>‹N°›</a:t>
            </a:fld>
            <a:endParaRPr lang="fr-FR"/>
          </a:p>
        </p:txBody>
      </p:sp>
    </p:spTree>
    <p:extLst>
      <p:ext uri="{BB962C8B-B14F-4D97-AF65-F5344CB8AC3E}">
        <p14:creationId xmlns:p14="http://schemas.microsoft.com/office/powerpoint/2010/main" val="61526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7184B02-5700-4502-BE77-C4AEA6E12586}" type="slidenum">
              <a:rPr lang="fr-FR" smtClean="0"/>
              <a:t>9</a:t>
            </a:fld>
            <a:endParaRPr lang="fr-FR"/>
          </a:p>
        </p:txBody>
      </p:sp>
    </p:spTree>
    <p:extLst>
      <p:ext uri="{BB962C8B-B14F-4D97-AF65-F5344CB8AC3E}">
        <p14:creationId xmlns:p14="http://schemas.microsoft.com/office/powerpoint/2010/main" val="4753041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0DD694-1B10-8B0B-1C25-4D8B8A1EE65F}"/>
              </a:ext>
            </a:extLst>
          </p:cNvPr>
          <p:cNvSpPr>
            <a:spLocks noGrp="1"/>
          </p:cNvSpPr>
          <p:nvPr>
            <p:ph type="ctrTitle"/>
          </p:nvPr>
        </p:nvSpPr>
        <p:spPr>
          <a:xfrm>
            <a:off x="838199" y="2842868"/>
            <a:ext cx="10515599" cy="1497778"/>
          </a:xfrm>
        </p:spPr>
        <p:txBody>
          <a:bodyPr anchor="ctr">
            <a:normAutofit/>
          </a:bodyPr>
          <a:lstStyle>
            <a:lvl1pPr algn="ctr">
              <a:defRPr sz="4000"/>
            </a:lvl1pPr>
          </a:lstStyle>
          <a:p>
            <a:r>
              <a:rPr lang="fr-FR" dirty="0"/>
              <a:t>Modifiez le style du titre</a:t>
            </a:r>
          </a:p>
        </p:txBody>
      </p:sp>
      <p:sp>
        <p:nvSpPr>
          <p:cNvPr id="3" name="Sous-titre 2">
            <a:extLst>
              <a:ext uri="{FF2B5EF4-FFF2-40B4-BE49-F238E27FC236}">
                <a16:creationId xmlns:a16="http://schemas.microsoft.com/office/drawing/2014/main" id="{5EBDF9D2-9232-2D0B-3186-730472E3BAC6}"/>
              </a:ext>
            </a:extLst>
          </p:cNvPr>
          <p:cNvSpPr>
            <a:spLocks noGrp="1"/>
          </p:cNvSpPr>
          <p:nvPr>
            <p:ph type="subTitle" idx="1"/>
          </p:nvPr>
        </p:nvSpPr>
        <p:spPr>
          <a:xfrm>
            <a:off x="838200" y="4498629"/>
            <a:ext cx="10515600" cy="1237007"/>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4CF3AAA-6113-824E-92B5-F003173A3B7D}"/>
              </a:ext>
            </a:extLst>
          </p:cNvPr>
          <p:cNvSpPr>
            <a:spLocks noGrp="1"/>
          </p:cNvSpPr>
          <p:nvPr>
            <p:ph type="dt" sz="half" idx="10"/>
          </p:nvPr>
        </p:nvSpPr>
        <p:spPr>
          <a:xfrm>
            <a:off x="838200" y="5992794"/>
            <a:ext cx="2743200" cy="365125"/>
          </a:xfrm>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AFFE8A5E-D6C2-0B4E-4DEA-5164F22A6560}"/>
              </a:ext>
            </a:extLst>
          </p:cNvPr>
          <p:cNvSpPr>
            <a:spLocks noGrp="1"/>
          </p:cNvSpPr>
          <p:nvPr>
            <p:ph type="ftr" sz="quarter" idx="11"/>
          </p:nvPr>
        </p:nvSpPr>
        <p:spPr>
          <a:xfrm>
            <a:off x="4038600" y="5992794"/>
            <a:ext cx="4114800" cy="365125"/>
          </a:xfrm>
        </p:spPr>
        <p:txBody>
          <a:bodyPr/>
          <a:lstStyle/>
          <a:p>
            <a:endParaRPr lang="fr-FR"/>
          </a:p>
        </p:txBody>
      </p:sp>
      <p:sp>
        <p:nvSpPr>
          <p:cNvPr id="6" name="Espace réservé du numéro de diapositive 5">
            <a:extLst>
              <a:ext uri="{FF2B5EF4-FFF2-40B4-BE49-F238E27FC236}">
                <a16:creationId xmlns:a16="http://schemas.microsoft.com/office/drawing/2014/main" id="{E64E415C-0A7E-F9EC-CAD7-F52D36E5F8D0}"/>
              </a:ext>
            </a:extLst>
          </p:cNvPr>
          <p:cNvSpPr>
            <a:spLocks noGrp="1"/>
          </p:cNvSpPr>
          <p:nvPr>
            <p:ph type="sldNum" sz="quarter" idx="12"/>
          </p:nvPr>
        </p:nvSpPr>
        <p:spPr>
          <a:xfrm>
            <a:off x="8610600" y="5992794"/>
            <a:ext cx="2743200" cy="365125"/>
          </a:xfrm>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295393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4A326-12D5-A6A5-5F0C-EB11DC20497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83D6A29-1BF3-6519-F889-9590FC815E3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051F5AD-FBEC-E225-CAF7-0020A7AD654D}"/>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5B8A3F22-CB7A-13CB-932B-AE0E5A40C9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BA0C14-8095-FD06-30C7-8DB077CA075C}"/>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69000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721CF89-2DBC-E6D6-B206-C36BB09FD36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22F46DE-BBD6-3CDB-4128-41BDAE11EEA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369EBDD-7270-3CF4-7B9C-CA37B1551F33}"/>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DB2DCCB0-2B53-9E6F-8AE0-786660883E1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AB8177B-9F52-7677-05E6-3884BD7EAE38}"/>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4205762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8F10-A6A5-3685-618D-CB3324CDD0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5373BE3-CF33-57B6-BDBF-0F4022441F2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7EFFD6-4B84-DC63-DE94-ADDAC44299A4}"/>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78350EDB-CEA9-7D43-D9D8-D885BEAA3DA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AE3DC6-3FE2-B4A5-6F63-7A17E35A2DF9}"/>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89543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E7320-32B5-572A-A163-897EFCA4AFC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B310BEE-8371-6630-C87D-0C0007857C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3458CE9-98CE-3FB3-4AD3-8DD7539E7032}"/>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BC0122F3-8194-DABE-CD72-00146840DF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BE5DC5-433E-17DD-4CD7-C6E287C1CE8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98349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C0FE0-5B5A-8CCF-9A3F-4EF202D2DCC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3D5EC01-8340-DAAB-3404-BC45CE16255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0FCD956-30A6-845D-8B09-012279D918D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401651-F0EF-D95A-8FE0-1DD83991EF99}"/>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6" name="Espace réservé du pied de page 5">
            <a:extLst>
              <a:ext uri="{FF2B5EF4-FFF2-40B4-BE49-F238E27FC236}">
                <a16:creationId xmlns:a16="http://schemas.microsoft.com/office/drawing/2014/main" id="{B974495D-7EAA-335F-BA68-E34B1B105E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8B2094C-9C21-EEEE-FF54-7F4CFD16A78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60045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009D58-E1EF-1E41-B03C-0098A69F1E3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09B68CD-2604-9F3F-5AF4-FA8970700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AD0B85-0E1D-CDD0-B855-5CCB0D8BE4C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5232777-1243-E790-1686-9135125560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A6E73C3-DC00-8559-0F40-FBC5397C2F2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3442128-BAE5-0E0A-F8F1-59536C843EB5}"/>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8" name="Espace réservé du pied de page 7">
            <a:extLst>
              <a:ext uri="{FF2B5EF4-FFF2-40B4-BE49-F238E27FC236}">
                <a16:creationId xmlns:a16="http://schemas.microsoft.com/office/drawing/2014/main" id="{2D7FF8D0-6FEF-9D15-39F0-11396D61203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1102777-D938-153E-A4AB-76F18F7C57F7}"/>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729436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9542C1-B0C2-274A-49FF-80CA4F1FEA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BA67555-D47D-1859-76D5-20E613EB3AF6}"/>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4" name="Espace réservé du pied de page 3">
            <a:extLst>
              <a:ext uri="{FF2B5EF4-FFF2-40B4-BE49-F238E27FC236}">
                <a16:creationId xmlns:a16="http://schemas.microsoft.com/office/drawing/2014/main" id="{D320BEF0-041C-F1B0-7C36-95082205B6B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BBB750-3861-D54A-06B8-098929E93E7D}"/>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71154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D6A574-EC05-7F4B-B5A5-FC50D2DE0B61}"/>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3" name="Espace réservé du pied de page 2">
            <a:extLst>
              <a:ext uri="{FF2B5EF4-FFF2-40B4-BE49-F238E27FC236}">
                <a16:creationId xmlns:a16="http://schemas.microsoft.com/office/drawing/2014/main" id="{2AEA8E57-B732-A2B1-D3EF-82979EE3324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266E96-A03D-B532-7123-21F4F2CC8F0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483403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DB088E-6B5D-C440-1CC7-22547350C11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5DB281F-32A2-0E75-A228-57FF727C13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EBC9530-ECE0-B1E6-3E48-F2DA36A92D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D615B3C-BC79-103A-533D-E8702F0C3A72}"/>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6" name="Espace réservé du pied de page 5">
            <a:extLst>
              <a:ext uri="{FF2B5EF4-FFF2-40B4-BE49-F238E27FC236}">
                <a16:creationId xmlns:a16="http://schemas.microsoft.com/office/drawing/2014/main" id="{A9A33E7E-AF6B-FCEE-304C-AA3AF8C2C06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EFD8FFD-ABD3-17B6-1A29-5607C224572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3885147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D20BD-28C4-6B61-0149-760A0458645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2F73C36-F303-72A0-30F0-562562FCD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9C37948-5552-3E70-F996-7E5687C803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64BA21-E01A-C1CB-5189-C8ABF53904C9}"/>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6" name="Espace réservé du pied de page 5">
            <a:extLst>
              <a:ext uri="{FF2B5EF4-FFF2-40B4-BE49-F238E27FC236}">
                <a16:creationId xmlns:a16="http://schemas.microsoft.com/office/drawing/2014/main" id="{AC2322BE-5B27-0E8B-B1B2-2943C09DA1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74C591F-7459-9FED-1DCD-9539139CBE5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8960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24C1BD7-E808-6082-5696-045335A5CBB0}"/>
              </a:ext>
            </a:extLst>
          </p:cNvPr>
          <p:cNvSpPr>
            <a:spLocks noGrp="1"/>
          </p:cNvSpPr>
          <p:nvPr>
            <p:ph type="title"/>
          </p:nvPr>
        </p:nvSpPr>
        <p:spPr>
          <a:xfrm>
            <a:off x="838200" y="848299"/>
            <a:ext cx="10515600" cy="1068636"/>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4D66306-6BF5-05B9-6BC0-453A4181B39F}"/>
              </a:ext>
            </a:extLst>
          </p:cNvPr>
          <p:cNvSpPr>
            <a:spLocks noGrp="1"/>
          </p:cNvSpPr>
          <p:nvPr>
            <p:ph type="body" idx="1"/>
          </p:nvPr>
        </p:nvSpPr>
        <p:spPr>
          <a:xfrm>
            <a:off x="838200" y="2192357"/>
            <a:ext cx="10515600" cy="3613532"/>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9E0BC6C6-ABEE-E3A8-8EE0-4F332075FE34}"/>
              </a:ext>
            </a:extLst>
          </p:cNvPr>
          <p:cNvSpPr>
            <a:spLocks noGrp="1"/>
          </p:cNvSpPr>
          <p:nvPr>
            <p:ph type="dt" sz="half" idx="2"/>
          </p:nvPr>
        </p:nvSpPr>
        <p:spPr>
          <a:xfrm>
            <a:off x="838200" y="599440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Arial" panose="020B0604020202020204" pitchFamily="34" charset="0"/>
                <a:cs typeface="Arial" panose="020B0604020202020204" pitchFamily="34" charset="0"/>
              </a:defRPr>
            </a:lvl1pPr>
          </a:lstStyle>
          <a:p>
            <a:fld id="{3C24A905-F4B1-3D4D-9EF8-1F64B12C5BF2}" type="datetimeFigureOut">
              <a:rPr lang="fr-FR" smtClean="0"/>
              <a:pPr/>
              <a:t>02/10/2025</a:t>
            </a:fld>
            <a:endParaRPr lang="fr-FR"/>
          </a:p>
        </p:txBody>
      </p:sp>
      <p:sp>
        <p:nvSpPr>
          <p:cNvPr id="5" name="Espace réservé du pied de page 4">
            <a:extLst>
              <a:ext uri="{FF2B5EF4-FFF2-40B4-BE49-F238E27FC236}">
                <a16:creationId xmlns:a16="http://schemas.microsoft.com/office/drawing/2014/main" id="{3E9BBBFE-6346-2DCF-C9DE-3FE02CEBFC29}"/>
              </a:ext>
            </a:extLst>
          </p:cNvPr>
          <p:cNvSpPr>
            <a:spLocks noGrp="1"/>
          </p:cNvSpPr>
          <p:nvPr>
            <p:ph type="ftr" sz="quarter" idx="3"/>
          </p:nvPr>
        </p:nvSpPr>
        <p:spPr>
          <a:xfrm>
            <a:off x="4038600" y="599440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Arial" panose="020B0604020202020204" pitchFamily="34" charset="0"/>
                <a:cs typeface="Arial" panose="020B0604020202020204" pitchFamily="34" charset="0"/>
              </a:defRPr>
            </a:lvl1pPr>
          </a:lstStyle>
          <a:p>
            <a:endParaRPr lang="fr-FR"/>
          </a:p>
        </p:txBody>
      </p:sp>
      <p:sp>
        <p:nvSpPr>
          <p:cNvPr id="6" name="Espace réservé du numéro de diapositive 5">
            <a:extLst>
              <a:ext uri="{FF2B5EF4-FFF2-40B4-BE49-F238E27FC236}">
                <a16:creationId xmlns:a16="http://schemas.microsoft.com/office/drawing/2014/main" id="{486D91FE-2A59-CBE5-DC74-3FF8C876B9AB}"/>
              </a:ext>
            </a:extLst>
          </p:cNvPr>
          <p:cNvSpPr>
            <a:spLocks noGrp="1"/>
          </p:cNvSpPr>
          <p:nvPr>
            <p:ph type="sldNum" sz="quarter" idx="4"/>
          </p:nvPr>
        </p:nvSpPr>
        <p:spPr>
          <a:xfrm>
            <a:off x="8610600" y="599440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Arial" panose="020B0604020202020204" pitchFamily="34" charset="0"/>
                <a:cs typeface="Arial" panose="020B0604020202020204" pitchFamily="34" charset="0"/>
              </a:defRPr>
            </a:lvl1pPr>
          </a:lstStyle>
          <a:p>
            <a:fld id="{E70795E2-B852-7047-962B-4AF0265712FE}" type="slidenum">
              <a:rPr lang="fr-FR" smtClean="0"/>
              <a:pPr/>
              <a:t>‹N°›</a:t>
            </a:fld>
            <a:endParaRPr lang="fr-FR"/>
          </a:p>
        </p:txBody>
      </p:sp>
    </p:spTree>
    <p:extLst>
      <p:ext uri="{BB962C8B-B14F-4D97-AF65-F5344CB8AC3E}">
        <p14:creationId xmlns:p14="http://schemas.microsoft.com/office/powerpoint/2010/main" val="1966813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5048BC-1FD9-4DCE-779B-4C49C9813633}"/>
              </a:ext>
            </a:extLst>
          </p:cNvPr>
          <p:cNvSpPr>
            <a:spLocks noGrp="1"/>
          </p:cNvSpPr>
          <p:nvPr>
            <p:ph type="ctrTitle"/>
          </p:nvPr>
        </p:nvSpPr>
        <p:spPr/>
        <p:txBody>
          <a:bodyPr>
            <a:noAutofit/>
          </a:bodyPr>
          <a:lstStyle/>
          <a:p>
            <a:pPr>
              <a:lnSpc>
                <a:spcPct val="150000"/>
              </a:lnSpc>
            </a:pPr>
            <a:r>
              <a:rPr lang="fr-FR" sz="3200" dirty="0"/>
              <a:t>Coordination du parcours des soins des patientes atteintes d’un cancer de l’ovaire en Occitanie</a:t>
            </a:r>
          </a:p>
        </p:txBody>
      </p:sp>
      <p:sp>
        <p:nvSpPr>
          <p:cNvPr id="3" name="Sous-titre 2">
            <a:extLst>
              <a:ext uri="{FF2B5EF4-FFF2-40B4-BE49-F238E27FC236}">
                <a16:creationId xmlns:a16="http://schemas.microsoft.com/office/drawing/2014/main" id="{B3F319CE-6766-48D4-7F08-184C12374CCE}"/>
              </a:ext>
            </a:extLst>
          </p:cNvPr>
          <p:cNvSpPr>
            <a:spLocks noGrp="1"/>
          </p:cNvSpPr>
          <p:nvPr>
            <p:ph type="subTitle" idx="1"/>
          </p:nvPr>
        </p:nvSpPr>
        <p:spPr/>
        <p:txBody>
          <a:bodyPr>
            <a:normAutofit/>
          </a:bodyPr>
          <a:lstStyle/>
          <a:p>
            <a:endParaRPr lang="fr-FR" dirty="0"/>
          </a:p>
          <a:p>
            <a:endParaRPr lang="fr-FR" dirty="0"/>
          </a:p>
          <a:p>
            <a:r>
              <a:rPr lang="fr-FR" sz="2400" dirty="0">
                <a:solidFill>
                  <a:srgbClr val="0167A5"/>
                </a:solidFill>
                <a:ea typeface="+mj-ea"/>
              </a:rPr>
              <a:t>Maeva Saura, Coordonnatrice médicale - Onco-Occitanie</a:t>
            </a:r>
          </a:p>
        </p:txBody>
      </p:sp>
      <p:pic>
        <p:nvPicPr>
          <p:cNvPr id="5" name="Image 4">
            <a:extLst>
              <a:ext uri="{FF2B5EF4-FFF2-40B4-BE49-F238E27FC236}">
                <a16:creationId xmlns:a16="http://schemas.microsoft.com/office/drawing/2014/main" id="{71E56E8B-65FA-9DE0-0200-98DFCEC5D72F}"/>
              </a:ext>
            </a:extLst>
          </p:cNvPr>
          <p:cNvPicPr>
            <a:picLocks noChangeAspect="1"/>
          </p:cNvPicPr>
          <p:nvPr/>
        </p:nvPicPr>
        <p:blipFill>
          <a:blip r:embed="rId2"/>
          <a:stretch>
            <a:fillRect/>
          </a:stretch>
        </p:blipFill>
        <p:spPr>
          <a:xfrm>
            <a:off x="10663235" y="4775200"/>
            <a:ext cx="1381125" cy="1591582"/>
          </a:xfrm>
          <a:prstGeom prst="rect">
            <a:avLst/>
          </a:prstGeom>
        </p:spPr>
      </p:pic>
    </p:spTree>
    <p:extLst>
      <p:ext uri="{BB962C8B-B14F-4D97-AF65-F5344CB8AC3E}">
        <p14:creationId xmlns:p14="http://schemas.microsoft.com/office/powerpoint/2010/main" val="2277492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5DC61-82B0-D422-F8E6-B7968A55CA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61226B2-D2EC-A7AC-B9EF-C3DD0B62134E}"/>
              </a:ext>
            </a:extLst>
          </p:cNvPr>
          <p:cNvSpPr>
            <a:spLocks noGrp="1"/>
          </p:cNvSpPr>
          <p:nvPr>
            <p:ph type="title"/>
          </p:nvPr>
        </p:nvSpPr>
        <p:spPr/>
        <p:txBody>
          <a:bodyPr/>
          <a:lstStyle/>
          <a:p>
            <a:r>
              <a:rPr lang="fr-FR" dirty="0"/>
              <a:t>Poursuite des travaux</a:t>
            </a:r>
          </a:p>
        </p:txBody>
      </p:sp>
      <p:sp>
        <p:nvSpPr>
          <p:cNvPr id="8" name="Espace réservé du contenu 5">
            <a:extLst>
              <a:ext uri="{FF2B5EF4-FFF2-40B4-BE49-F238E27FC236}">
                <a16:creationId xmlns:a16="http://schemas.microsoft.com/office/drawing/2014/main" id="{54B6F48A-C528-8FB7-729B-0D54362CA8C2}"/>
              </a:ext>
            </a:extLst>
          </p:cNvPr>
          <p:cNvSpPr>
            <a:spLocks noGrp="1"/>
          </p:cNvSpPr>
          <p:nvPr>
            <p:ph idx="1"/>
          </p:nvPr>
        </p:nvSpPr>
        <p:spPr>
          <a:xfrm>
            <a:off x="1075649" y="2286000"/>
            <a:ext cx="10914789" cy="4076958"/>
          </a:xfrm>
        </p:spPr>
        <p:txBody>
          <a:bodyPr>
            <a:normAutofit lnSpcReduction="10000"/>
          </a:bodyPr>
          <a:lstStyle/>
          <a:p>
            <a:pPr marL="0" lvl="0" indent="0">
              <a:lnSpc>
                <a:spcPct val="100000"/>
              </a:lnSpc>
              <a:spcBef>
                <a:spcPts val="0"/>
              </a:spcBef>
              <a:buNone/>
              <a:defRPr/>
            </a:pPr>
            <a:r>
              <a:rPr lang="fr-FR" b="1" dirty="0">
                <a:solidFill>
                  <a:srgbClr val="FFC000"/>
                </a:solidFill>
                <a:latin typeface="Candara" panose="020E0502030303020204" pitchFamily="34" charset="0"/>
              </a:rPr>
              <a:t>Avant la délivrance des autorisations :</a:t>
            </a:r>
            <a:endParaRPr lang="fr-FR" sz="1100" b="1" dirty="0">
              <a:solidFill>
                <a:srgbClr val="007295"/>
              </a:solidFill>
              <a:latin typeface="Candara" panose="020E0502030303020204" pitchFamily="34" charset="0"/>
              <a:cs typeface="Calibri" panose="020F0502020204030204" pitchFamily="34" charset="0"/>
            </a:endParaRPr>
          </a:p>
          <a:p>
            <a:pPr marL="227012" indent="-342900" defTabSz="685783">
              <a:lnSpc>
                <a:spcPct val="100000"/>
              </a:lnSpc>
              <a:spcBef>
                <a:spcPts val="1200"/>
              </a:spcBef>
              <a:spcAft>
                <a:spcPts val="1200"/>
              </a:spcAft>
              <a:buClr>
                <a:srgbClr val="FFC000"/>
              </a:buClr>
              <a:buSzPct val="120000"/>
              <a:defRPr/>
            </a:pPr>
            <a:r>
              <a:rPr lang="fr-FR" sz="1600" dirty="0">
                <a:solidFill>
                  <a:srgbClr val="000000"/>
                </a:solidFill>
                <a:latin typeface="Candara" panose="020E0502030303020204" pitchFamily="34" charset="0"/>
                <a:cs typeface="Calibri" panose="020F0502020204030204" pitchFamily="34" charset="0"/>
              </a:rPr>
              <a:t>Poursuite des échanges avec le groupe de travail concernant la restructuration du parcours de soins cancer de l’ovaire</a:t>
            </a:r>
          </a:p>
          <a:p>
            <a:pPr marL="227012" indent="-342900" defTabSz="685783">
              <a:lnSpc>
                <a:spcPct val="150000"/>
              </a:lnSpc>
              <a:spcBef>
                <a:spcPts val="1200"/>
              </a:spcBef>
              <a:spcAft>
                <a:spcPts val="1200"/>
              </a:spcAft>
              <a:buClr>
                <a:srgbClr val="FFC000"/>
              </a:buClr>
              <a:buSzPct val="120000"/>
              <a:defRPr/>
            </a:pPr>
            <a:r>
              <a:rPr lang="fr-FR" sz="1600" dirty="0">
                <a:solidFill>
                  <a:srgbClr val="000000"/>
                </a:solidFill>
                <a:latin typeface="Candara" panose="020E0502030303020204" pitchFamily="34" charset="0"/>
                <a:cs typeface="Calibri" panose="020F0502020204030204" pitchFamily="34" charset="0"/>
              </a:rPr>
              <a:t>Formalisation des outils mis à disposition des établissements pour accompagner leur réorganisation (annuaires et modèles de conventions RCP standard et de recours, chartes de prise en charge etc.)</a:t>
            </a:r>
            <a:endParaRPr lang="fr-FR" sz="1600" dirty="0">
              <a:solidFill>
                <a:srgbClr val="000000"/>
              </a:solidFill>
              <a:latin typeface="Candara" panose="020E0502030303020204" pitchFamily="34" charset="0"/>
              <a:cs typeface="Calibri" panose="020F0502020204030204" pitchFamily="34" charset="0"/>
              <a:sym typeface="Wingdings" panose="05000000000000000000" pitchFamily="2" charset="2"/>
            </a:endParaRPr>
          </a:p>
          <a:p>
            <a:pPr marL="0" indent="0" defTabSz="685783">
              <a:lnSpc>
                <a:spcPct val="100000"/>
              </a:lnSpc>
              <a:spcBef>
                <a:spcPts val="1200"/>
              </a:spcBef>
              <a:spcAft>
                <a:spcPts val="1200"/>
              </a:spcAft>
              <a:buClr>
                <a:srgbClr val="FFC000"/>
              </a:buClr>
              <a:buSzPct val="120000"/>
              <a:buNone/>
              <a:defRPr/>
            </a:pPr>
            <a:r>
              <a:rPr lang="fr-FR" b="1" dirty="0">
                <a:solidFill>
                  <a:srgbClr val="FFC000"/>
                </a:solidFill>
                <a:latin typeface="Candara" panose="020E0502030303020204" pitchFamily="34" charset="0"/>
                <a:sym typeface="Wingdings" panose="05000000000000000000" pitchFamily="2" charset="2"/>
              </a:rPr>
              <a:t>Après la délivrance des autorisations :</a:t>
            </a:r>
            <a:endParaRPr lang="fr-FR" b="1" dirty="0">
              <a:solidFill>
                <a:srgbClr val="FFC000"/>
              </a:solidFill>
              <a:latin typeface="Candara" panose="020E0502030303020204" pitchFamily="34" charset="0"/>
            </a:endParaRPr>
          </a:p>
          <a:p>
            <a:pPr marL="227012" indent="-342900" defTabSz="685783">
              <a:lnSpc>
                <a:spcPct val="100000"/>
              </a:lnSpc>
              <a:spcBef>
                <a:spcPts val="1200"/>
              </a:spcBef>
              <a:spcAft>
                <a:spcPts val="1200"/>
              </a:spcAft>
              <a:buClr>
                <a:srgbClr val="FFC000"/>
              </a:buClr>
              <a:buSzPct val="120000"/>
              <a:defRPr/>
            </a:pPr>
            <a:r>
              <a:rPr lang="fr-FR" sz="1600" dirty="0">
                <a:solidFill>
                  <a:srgbClr val="000000"/>
                </a:solidFill>
                <a:latin typeface="Candara" panose="020E0502030303020204" pitchFamily="34" charset="0"/>
                <a:cs typeface="Calibri" panose="020F0502020204030204" pitchFamily="34" charset="0"/>
                <a:sym typeface="Wingdings" panose="05000000000000000000" pitchFamily="2" charset="2"/>
              </a:rPr>
              <a:t>Mise à disposition de documents pour améliorer la lisibilité des informations destinées aux professionnels et patients</a:t>
            </a:r>
          </a:p>
          <a:p>
            <a:pPr marL="227012" indent="-342900" defTabSz="685783">
              <a:lnSpc>
                <a:spcPct val="100000"/>
              </a:lnSpc>
              <a:spcBef>
                <a:spcPts val="1200"/>
              </a:spcBef>
              <a:spcAft>
                <a:spcPts val="1200"/>
              </a:spcAft>
              <a:buClr>
                <a:srgbClr val="FFC000"/>
              </a:buClr>
              <a:buSzPct val="120000"/>
              <a:defRPr/>
            </a:pPr>
            <a:r>
              <a:rPr lang="fr-FR" sz="1600" dirty="0">
                <a:solidFill>
                  <a:srgbClr val="000000"/>
                </a:solidFill>
                <a:latin typeface="Candara" panose="020E0502030303020204" pitchFamily="34" charset="0"/>
                <a:cs typeface="Calibri" panose="020F0502020204030204" pitchFamily="34" charset="0"/>
                <a:sym typeface="Wingdings" panose="05000000000000000000" pitchFamily="2" charset="2"/>
              </a:rPr>
              <a:t>Mise en place de parcours de prise en charge « partagés » et organisés entre les centres A5 et les centres B5</a:t>
            </a:r>
          </a:p>
          <a:p>
            <a:pPr marL="227012" indent="-342900" defTabSz="685783">
              <a:lnSpc>
                <a:spcPct val="100000"/>
              </a:lnSpc>
              <a:spcBef>
                <a:spcPts val="1200"/>
              </a:spcBef>
              <a:spcAft>
                <a:spcPts val="1200"/>
              </a:spcAft>
              <a:buClr>
                <a:srgbClr val="FFC000"/>
              </a:buClr>
              <a:buSzPct val="120000"/>
              <a:defRPr/>
            </a:pPr>
            <a:r>
              <a:rPr lang="fr-FR" sz="1600" dirty="0">
                <a:solidFill>
                  <a:srgbClr val="000000"/>
                </a:solidFill>
                <a:latin typeface="Candara" panose="020E0502030303020204" pitchFamily="34" charset="0"/>
                <a:cs typeface="Calibri" panose="020F0502020204030204" pitchFamily="34" charset="0"/>
                <a:sym typeface="Wingdings" panose="05000000000000000000" pitchFamily="2" charset="2"/>
              </a:rPr>
              <a:t>Accompagnement des établissements A5 et B5 dans la mise en œuvre de la réforme des autorisations en cancérologie </a:t>
            </a:r>
            <a:endParaRPr lang="fr-FR" sz="1800" dirty="0">
              <a:solidFill>
                <a:srgbClr val="000000"/>
              </a:solidFill>
              <a:latin typeface="Candara" panose="020E0502030303020204" pitchFamily="34" charset="0"/>
              <a:cs typeface="Calibri" panose="020F0502020204030204" pitchFamily="34" charset="0"/>
            </a:endParaRPr>
          </a:p>
          <a:p>
            <a:pPr marL="0" indent="0">
              <a:buNone/>
            </a:pPr>
            <a:endParaRPr lang="fr-FR" dirty="0"/>
          </a:p>
        </p:txBody>
      </p:sp>
    </p:spTree>
    <p:extLst>
      <p:ext uri="{BB962C8B-B14F-4D97-AF65-F5344CB8AC3E}">
        <p14:creationId xmlns:p14="http://schemas.microsoft.com/office/powerpoint/2010/main" val="2150395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CAC57F-CB86-9AE3-B890-5C53EFAF772A}"/>
              </a:ext>
            </a:extLst>
          </p:cNvPr>
          <p:cNvSpPr>
            <a:spLocks noGrp="1"/>
          </p:cNvSpPr>
          <p:nvPr>
            <p:ph type="title"/>
          </p:nvPr>
        </p:nvSpPr>
        <p:spPr/>
        <p:txBody>
          <a:bodyPr>
            <a:normAutofit/>
          </a:bodyPr>
          <a:lstStyle/>
          <a:p>
            <a:pPr algn="ctr"/>
            <a:r>
              <a:rPr lang="fr-FR" sz="4000" dirty="0"/>
              <a:t>Merci !</a:t>
            </a:r>
          </a:p>
        </p:txBody>
      </p:sp>
      <p:sp>
        <p:nvSpPr>
          <p:cNvPr id="3" name="Espace réservé du texte 2">
            <a:extLst>
              <a:ext uri="{FF2B5EF4-FFF2-40B4-BE49-F238E27FC236}">
                <a16:creationId xmlns:a16="http://schemas.microsoft.com/office/drawing/2014/main" id="{C83405BF-282B-1FD3-4BB0-119E05A8FA7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961109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BBA74-7CEF-319E-208A-79062EDD56CD}"/>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91947327-6222-C411-9F7A-78AA148A019F}"/>
              </a:ext>
            </a:extLst>
          </p:cNvPr>
          <p:cNvSpPr>
            <a:spLocks noGrp="1"/>
          </p:cNvSpPr>
          <p:nvPr>
            <p:ph type="title"/>
          </p:nvPr>
        </p:nvSpPr>
        <p:spPr/>
        <p:txBody>
          <a:bodyPr/>
          <a:lstStyle/>
          <a:p>
            <a:r>
              <a:rPr lang="fr-FR" dirty="0"/>
              <a:t>Introduction </a:t>
            </a:r>
          </a:p>
        </p:txBody>
      </p:sp>
      <p:sp>
        <p:nvSpPr>
          <p:cNvPr id="6" name="Espace réservé du contenu 5">
            <a:extLst>
              <a:ext uri="{FF2B5EF4-FFF2-40B4-BE49-F238E27FC236}">
                <a16:creationId xmlns:a16="http://schemas.microsoft.com/office/drawing/2014/main" id="{B6735684-D92A-CD0E-E814-2847345C3671}"/>
              </a:ext>
            </a:extLst>
          </p:cNvPr>
          <p:cNvSpPr>
            <a:spLocks noGrp="1"/>
          </p:cNvSpPr>
          <p:nvPr>
            <p:ph idx="1"/>
          </p:nvPr>
        </p:nvSpPr>
        <p:spPr>
          <a:xfrm>
            <a:off x="1075650" y="1916936"/>
            <a:ext cx="10278149" cy="4446022"/>
          </a:xfrm>
        </p:spPr>
        <p:txBody>
          <a:bodyPr>
            <a:normAutofit/>
          </a:bodyPr>
          <a:lstStyle/>
          <a:p>
            <a:pPr marL="0" lvl="0" indent="0">
              <a:lnSpc>
                <a:spcPct val="100000"/>
              </a:lnSpc>
              <a:spcBef>
                <a:spcPts val="0"/>
              </a:spcBef>
              <a:buNone/>
              <a:defRPr/>
            </a:pPr>
            <a:r>
              <a:rPr lang="fr-FR" sz="2400" b="1" dirty="0">
                <a:solidFill>
                  <a:srgbClr val="FFC000"/>
                </a:solidFill>
                <a:latin typeface="Candara" panose="020E0502030303020204" pitchFamily="34" charset="0"/>
              </a:rPr>
              <a:t>Cancer de l’ovaire :</a:t>
            </a:r>
            <a:endParaRPr lang="fr-FR" sz="1200" b="1" dirty="0">
              <a:solidFill>
                <a:srgbClr val="007295"/>
              </a:solidFill>
              <a:latin typeface="Candara" panose="020E0502030303020204" pitchFamily="34" charset="0"/>
              <a:cs typeface="Calibri" panose="020F0502020204030204" pitchFamily="34" charset="0"/>
            </a:endParaRPr>
          </a:p>
          <a:p>
            <a:pPr marL="227012" indent="-342900" defTabSz="685783">
              <a:lnSpc>
                <a:spcPct val="100000"/>
              </a:lnSpc>
              <a:spcBef>
                <a:spcPts val="1200"/>
              </a:spcBef>
              <a:spcAft>
                <a:spcPts val="1200"/>
              </a:spcAft>
              <a:buClr>
                <a:srgbClr val="FFC000"/>
              </a:buClr>
              <a:buSzPct val="120000"/>
              <a:buFont typeface="Calibri" panose="020F0502020204030204" pitchFamily="34" charset="0"/>
              <a:buChar char="›"/>
              <a:defRPr/>
            </a:pPr>
            <a:r>
              <a:rPr lang="fr-FR" sz="1800" dirty="0">
                <a:solidFill>
                  <a:srgbClr val="000000"/>
                </a:solidFill>
                <a:latin typeface="Candara" panose="020E0502030303020204" pitchFamily="34" charset="0"/>
                <a:cs typeface="Calibri" panose="020F0502020204030204" pitchFamily="34" charset="0"/>
              </a:rPr>
              <a:t>Incidence faible (&lt; 500 nouveaux cas par an en Occitanie) : </a:t>
            </a:r>
            <a:r>
              <a:rPr lang="fr-FR" sz="1800" b="1" dirty="0">
                <a:solidFill>
                  <a:srgbClr val="007295"/>
                </a:solidFill>
                <a:latin typeface="Candara" panose="020E0502030303020204" pitchFamily="34" charset="0"/>
                <a:cs typeface="Calibri" panose="020F0502020204030204" pitchFamily="34" charset="0"/>
              </a:rPr>
              <a:t>cancer rare</a:t>
            </a:r>
          </a:p>
          <a:p>
            <a:pPr marL="227012" indent="-342900" defTabSz="685783">
              <a:lnSpc>
                <a:spcPct val="100000"/>
              </a:lnSpc>
              <a:spcBef>
                <a:spcPts val="1200"/>
              </a:spcBef>
              <a:spcAft>
                <a:spcPts val="1200"/>
              </a:spcAft>
              <a:buClr>
                <a:srgbClr val="FFC000"/>
              </a:buClr>
              <a:buSzPct val="120000"/>
              <a:buFont typeface="Calibri" panose="020F0502020204030204" pitchFamily="34" charset="0"/>
              <a:buChar char="›"/>
              <a:defRPr/>
            </a:pPr>
            <a:r>
              <a:rPr lang="fr-FR" sz="1800" dirty="0">
                <a:solidFill>
                  <a:srgbClr val="000000"/>
                </a:solidFill>
                <a:latin typeface="Candara" panose="020E0502030303020204" pitchFamily="34" charset="0"/>
                <a:cs typeface="Calibri" panose="020F0502020204030204" pitchFamily="34" charset="0"/>
              </a:rPr>
              <a:t>Taux de survie nette à 5 ans &lt; 50% : </a:t>
            </a:r>
            <a:r>
              <a:rPr lang="fr-FR" sz="1800" b="1" dirty="0">
                <a:solidFill>
                  <a:srgbClr val="007295"/>
                </a:solidFill>
                <a:latin typeface="Candara" panose="020E0502030303020204" pitchFamily="34" charset="0"/>
                <a:cs typeface="Calibri" panose="020F0502020204030204" pitchFamily="34" charset="0"/>
              </a:rPr>
              <a:t>peu d’évolution favorable de la survie</a:t>
            </a:r>
          </a:p>
          <a:p>
            <a:pPr marL="227012" lvl="0" indent="-342900" defTabSz="685783">
              <a:lnSpc>
                <a:spcPct val="100000"/>
              </a:lnSpc>
              <a:spcBef>
                <a:spcPts val="1200"/>
              </a:spcBef>
              <a:spcAft>
                <a:spcPts val="1200"/>
              </a:spcAft>
              <a:buClr>
                <a:srgbClr val="FFC000"/>
              </a:buClr>
              <a:buSzPct val="120000"/>
              <a:buFont typeface="Calibri" panose="020F0502020204030204" pitchFamily="34" charset="0"/>
              <a:buChar char="›"/>
              <a:defRPr/>
            </a:pPr>
            <a:r>
              <a:rPr lang="fr-FR" sz="1800" dirty="0">
                <a:solidFill>
                  <a:srgbClr val="000000"/>
                </a:solidFill>
                <a:latin typeface="Candara" panose="020E0502030303020204" pitchFamily="34" charset="0"/>
                <a:cs typeface="Calibri" panose="020F0502020204030204" pitchFamily="34" charset="0"/>
              </a:rPr>
              <a:t>Diagnostic tardif posé à un stade avancé : </a:t>
            </a:r>
            <a:r>
              <a:rPr lang="fr-FR" sz="1800" b="1" dirty="0">
                <a:solidFill>
                  <a:srgbClr val="007295"/>
                </a:solidFill>
                <a:latin typeface="Candara" panose="020E0502030303020204" pitchFamily="34" charset="0"/>
                <a:cs typeface="Calibri" panose="020F0502020204030204" pitchFamily="34" charset="0"/>
              </a:rPr>
              <a:t>cancer associé à un mauvais pronostic</a:t>
            </a:r>
          </a:p>
          <a:p>
            <a:pPr marL="227012" lvl="0" indent="-342900" defTabSz="685783">
              <a:lnSpc>
                <a:spcPct val="100000"/>
              </a:lnSpc>
              <a:spcBef>
                <a:spcPts val="1200"/>
              </a:spcBef>
              <a:spcAft>
                <a:spcPts val="1200"/>
              </a:spcAft>
              <a:buClr>
                <a:srgbClr val="FFC000"/>
              </a:buClr>
              <a:buSzPct val="120000"/>
              <a:buFont typeface="Calibri" panose="020F0502020204030204" pitchFamily="34" charset="0"/>
              <a:buChar char="›"/>
              <a:defRPr/>
            </a:pPr>
            <a:r>
              <a:rPr lang="fr-FR" sz="1800" dirty="0">
                <a:solidFill>
                  <a:srgbClr val="000000"/>
                </a:solidFill>
                <a:latin typeface="Candara" panose="020E0502030303020204" pitchFamily="34" charset="0"/>
                <a:cs typeface="Calibri" panose="020F0502020204030204" pitchFamily="34" charset="0"/>
              </a:rPr>
              <a:t>Traitement de référence : </a:t>
            </a:r>
            <a:r>
              <a:rPr lang="fr-FR" sz="1800" b="1" dirty="0">
                <a:solidFill>
                  <a:srgbClr val="007295"/>
                </a:solidFill>
                <a:latin typeface="Candara" panose="020E0502030303020204" pitchFamily="34" charset="0"/>
                <a:cs typeface="Calibri" panose="020F0502020204030204" pitchFamily="34" charset="0"/>
              </a:rPr>
              <a:t>chirurgie lourde et complexe (ablation d’organes)</a:t>
            </a:r>
          </a:p>
          <a:p>
            <a:pPr marL="227012" lvl="0" indent="-342900" defTabSz="685783">
              <a:lnSpc>
                <a:spcPct val="100000"/>
              </a:lnSpc>
              <a:spcBef>
                <a:spcPts val="1200"/>
              </a:spcBef>
              <a:spcAft>
                <a:spcPts val="1200"/>
              </a:spcAft>
              <a:buClr>
                <a:srgbClr val="FFC000"/>
              </a:buClr>
              <a:buSzPct val="120000"/>
              <a:buFont typeface="Calibri" panose="020F0502020204030204" pitchFamily="34" charset="0"/>
              <a:buChar char="›"/>
              <a:defRPr/>
            </a:pPr>
            <a:r>
              <a:rPr lang="fr-FR" sz="1800" dirty="0">
                <a:solidFill>
                  <a:srgbClr val="000000"/>
                </a:solidFill>
                <a:latin typeface="Candara" panose="020E0502030303020204" pitchFamily="34" charset="0"/>
                <a:cs typeface="Calibri" panose="020F0502020204030204" pitchFamily="34" charset="0"/>
              </a:rPr>
              <a:t>Cancer de l’ovaire avec carcinose péritonéale : </a:t>
            </a:r>
            <a:r>
              <a:rPr lang="fr-FR" sz="1800" b="1" dirty="0">
                <a:solidFill>
                  <a:srgbClr val="007295"/>
                </a:solidFill>
                <a:latin typeface="Candara" panose="020E0502030303020204" pitchFamily="34" charset="0"/>
                <a:cs typeface="Calibri" panose="020F0502020204030204" pitchFamily="34" charset="0"/>
              </a:rPr>
              <a:t>urgence diagnostique et thérapeutique</a:t>
            </a:r>
          </a:p>
          <a:p>
            <a:pPr marL="0" lvl="0" indent="0" defTabSz="685783">
              <a:lnSpc>
                <a:spcPct val="100000"/>
              </a:lnSpc>
              <a:spcBef>
                <a:spcPts val="1200"/>
              </a:spcBef>
              <a:spcAft>
                <a:spcPts val="1200"/>
              </a:spcAft>
              <a:buClr>
                <a:srgbClr val="FFC000"/>
              </a:buClr>
              <a:buSzPct val="120000"/>
              <a:buNone/>
              <a:defRPr/>
            </a:pPr>
            <a:r>
              <a:rPr lang="fr-FR" sz="1800" b="1" dirty="0">
                <a:solidFill>
                  <a:srgbClr val="FFC000"/>
                </a:solidFill>
                <a:latin typeface="Candara" panose="020E0502030303020204" pitchFamily="34" charset="0"/>
                <a:cs typeface="Calibri" panose="020F0502020204030204" pitchFamily="34" charset="0"/>
                <a:sym typeface="Wingdings" panose="05000000000000000000" pitchFamily="2" charset="2"/>
              </a:rPr>
              <a:t> Actuellement, l’un des cancers les plus difficiles à prendre en charge</a:t>
            </a:r>
            <a:endParaRPr lang="fr-FR" sz="1800" dirty="0">
              <a:solidFill>
                <a:srgbClr val="FFC000"/>
              </a:solidFill>
              <a:latin typeface="Candara" panose="020E0502030303020204" pitchFamily="34" charset="0"/>
              <a:cs typeface="Calibri" panose="020F0502020204030204" pitchFamily="34" charset="0"/>
            </a:endParaRPr>
          </a:p>
          <a:p>
            <a:pPr marL="0" indent="0">
              <a:buNone/>
            </a:pPr>
            <a:endParaRPr lang="fr-FR" dirty="0"/>
          </a:p>
        </p:txBody>
      </p:sp>
    </p:spTree>
    <p:extLst>
      <p:ext uri="{BB962C8B-B14F-4D97-AF65-F5344CB8AC3E}">
        <p14:creationId xmlns:p14="http://schemas.microsoft.com/office/powerpoint/2010/main" val="3363199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9E23C-07A8-7937-BD38-23B25C1D245A}"/>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ADCA3C58-CA57-4D86-B127-B7AE751C96AC}"/>
              </a:ext>
            </a:extLst>
          </p:cNvPr>
          <p:cNvSpPr>
            <a:spLocks noGrp="1"/>
          </p:cNvSpPr>
          <p:nvPr>
            <p:ph type="title"/>
          </p:nvPr>
        </p:nvSpPr>
        <p:spPr/>
        <p:txBody>
          <a:bodyPr/>
          <a:lstStyle/>
          <a:p>
            <a:r>
              <a:rPr lang="fr-FR" dirty="0"/>
              <a:t>Enjeux de la prise en charge </a:t>
            </a:r>
          </a:p>
        </p:txBody>
      </p:sp>
      <p:sp>
        <p:nvSpPr>
          <p:cNvPr id="6" name="Espace réservé du contenu 5">
            <a:extLst>
              <a:ext uri="{FF2B5EF4-FFF2-40B4-BE49-F238E27FC236}">
                <a16:creationId xmlns:a16="http://schemas.microsoft.com/office/drawing/2014/main" id="{4399E15E-DAF2-6860-7ADF-E91A648F6CC1}"/>
              </a:ext>
            </a:extLst>
          </p:cNvPr>
          <p:cNvSpPr>
            <a:spLocks noGrp="1"/>
          </p:cNvSpPr>
          <p:nvPr>
            <p:ph idx="1"/>
          </p:nvPr>
        </p:nvSpPr>
        <p:spPr>
          <a:xfrm>
            <a:off x="1075650" y="1916936"/>
            <a:ext cx="11116350" cy="4446022"/>
          </a:xfrm>
        </p:spPr>
        <p:txBody>
          <a:bodyPr>
            <a:normAutofit/>
          </a:bodyPr>
          <a:lstStyle/>
          <a:p>
            <a:pPr marL="0" indent="0">
              <a:lnSpc>
                <a:spcPct val="100000"/>
              </a:lnSpc>
              <a:spcBef>
                <a:spcPts val="0"/>
              </a:spcBef>
              <a:spcAft>
                <a:spcPts val="1200"/>
              </a:spcAft>
              <a:buClr>
                <a:srgbClr val="FFC000"/>
              </a:buClr>
              <a:buSzPct val="120000"/>
              <a:buNone/>
              <a:defRPr/>
            </a:pPr>
            <a:r>
              <a:rPr lang="fr-FR" b="1" dirty="0">
                <a:solidFill>
                  <a:srgbClr val="FFC000"/>
                </a:solidFill>
                <a:latin typeface="Candara" panose="020E0502030303020204" pitchFamily="34" charset="0"/>
                <a:sym typeface="Wingdings" panose="05000000000000000000" pitchFamily="2" charset="2"/>
              </a:rPr>
              <a:t>Poursuivre l’a</a:t>
            </a:r>
            <a:r>
              <a:rPr lang="fr-FR" b="1" dirty="0">
                <a:solidFill>
                  <a:srgbClr val="FFC000"/>
                </a:solidFill>
                <a:latin typeface="Candara" panose="020E0502030303020204" pitchFamily="34" charset="0"/>
              </a:rPr>
              <a:t>mélioration continue de la qualité et de la sécurité des soins nécessitant : </a:t>
            </a:r>
          </a:p>
          <a:p>
            <a:pPr marL="227012" indent="-342900" defTabSz="685783">
              <a:lnSpc>
                <a:spcPct val="120000"/>
              </a:lnSpc>
              <a:spcBef>
                <a:spcPts val="1200"/>
              </a:spcBef>
              <a:spcAft>
                <a:spcPts val="1200"/>
              </a:spcAft>
              <a:buClr>
                <a:srgbClr val="FFC000"/>
              </a:buClr>
              <a:buSzPct val="120000"/>
              <a:buFont typeface="+mj-lt"/>
              <a:buAutoNum type="arabicPeriod"/>
              <a:defRPr/>
            </a:pPr>
            <a:r>
              <a:rPr lang="fr-FR" sz="1800" dirty="0">
                <a:solidFill>
                  <a:srgbClr val="000000"/>
                </a:solidFill>
                <a:latin typeface="Candara" panose="020E0502030303020204" pitchFamily="34" charset="0"/>
                <a:cs typeface="Calibri" panose="020F0502020204030204" pitchFamily="34" charset="0"/>
                <a:sym typeface="Wingdings" panose="05000000000000000000" pitchFamily="2" charset="2"/>
              </a:rPr>
              <a:t>Une expertise confortée par l’expérience et un plateau médico-technique adapté</a:t>
            </a:r>
          </a:p>
          <a:p>
            <a:pPr marL="227012" indent="-342900" defTabSz="685783">
              <a:lnSpc>
                <a:spcPct val="120000"/>
              </a:lnSpc>
              <a:spcBef>
                <a:spcPts val="1200"/>
              </a:spcBef>
              <a:spcAft>
                <a:spcPts val="1200"/>
              </a:spcAft>
              <a:buClr>
                <a:srgbClr val="FFC000"/>
              </a:buClr>
              <a:buSzPct val="120000"/>
              <a:buFont typeface="+mj-lt"/>
              <a:buAutoNum type="arabicPeriod"/>
              <a:defRPr/>
            </a:pPr>
            <a:r>
              <a:rPr lang="fr-FR" sz="1800" dirty="0">
                <a:solidFill>
                  <a:srgbClr val="000000"/>
                </a:solidFill>
                <a:latin typeface="Candara" panose="020E0502030303020204" pitchFamily="34" charset="0"/>
                <a:cs typeface="Calibri" panose="020F0502020204030204" pitchFamily="34" charset="0"/>
                <a:sym typeface="Wingdings" panose="05000000000000000000" pitchFamily="2" charset="2"/>
              </a:rPr>
              <a:t>La fluidification des parcours et la diminution des délais de prise en charge </a:t>
            </a:r>
          </a:p>
          <a:p>
            <a:pPr marL="227012" indent="-342900" defTabSz="685783">
              <a:lnSpc>
                <a:spcPct val="120000"/>
              </a:lnSpc>
              <a:spcBef>
                <a:spcPts val="1200"/>
              </a:spcBef>
              <a:spcAft>
                <a:spcPts val="1200"/>
              </a:spcAft>
              <a:buClr>
                <a:srgbClr val="FFC000"/>
              </a:buClr>
              <a:buSzPct val="120000"/>
              <a:buFont typeface="+mj-lt"/>
              <a:buAutoNum type="arabicPeriod"/>
              <a:defRPr/>
            </a:pPr>
            <a:r>
              <a:rPr lang="fr-FR" sz="1800" dirty="0">
                <a:solidFill>
                  <a:srgbClr val="000000"/>
                </a:solidFill>
                <a:latin typeface="Candara" panose="020E0502030303020204" pitchFamily="34" charset="0"/>
                <a:cs typeface="Calibri" panose="020F0502020204030204" pitchFamily="34" charset="0"/>
                <a:sym typeface="Wingdings" panose="05000000000000000000" pitchFamily="2" charset="2"/>
              </a:rPr>
              <a:t>La coordination entre les centres et les acteurs (chirurgiens, anapath, oncologues médicaux, radiologues)</a:t>
            </a:r>
          </a:p>
          <a:p>
            <a:pPr marL="0" indent="0" defTabSz="685783">
              <a:lnSpc>
                <a:spcPct val="120000"/>
              </a:lnSpc>
              <a:spcBef>
                <a:spcPts val="1200"/>
              </a:spcBef>
              <a:spcAft>
                <a:spcPts val="1200"/>
              </a:spcAft>
              <a:buClr>
                <a:srgbClr val="FFC000"/>
              </a:buClr>
              <a:buSzPct val="120000"/>
              <a:buNone/>
              <a:defRPr/>
            </a:pPr>
            <a:endParaRPr lang="fr-FR" b="1" dirty="0">
              <a:solidFill>
                <a:srgbClr val="FFC000"/>
              </a:solidFill>
              <a:latin typeface="Candara" panose="020E0502030303020204" pitchFamily="34" charset="0"/>
              <a:sym typeface="Wingdings" panose="05000000000000000000" pitchFamily="2" charset="2"/>
            </a:endParaRPr>
          </a:p>
          <a:p>
            <a:pPr marL="0" indent="0" defTabSz="685783">
              <a:lnSpc>
                <a:spcPct val="120000"/>
              </a:lnSpc>
              <a:spcBef>
                <a:spcPts val="1200"/>
              </a:spcBef>
              <a:spcAft>
                <a:spcPts val="1200"/>
              </a:spcAft>
              <a:buClr>
                <a:srgbClr val="FFC000"/>
              </a:buClr>
              <a:buSzPct val="120000"/>
              <a:buNone/>
              <a:defRPr/>
            </a:pPr>
            <a:r>
              <a:rPr lang="fr-FR" b="1" dirty="0">
                <a:solidFill>
                  <a:srgbClr val="FFC000"/>
                </a:solidFill>
                <a:latin typeface="Candara" panose="020E0502030303020204" pitchFamily="34" charset="0"/>
                <a:sym typeface="Wingdings" panose="05000000000000000000" pitchFamily="2" charset="2"/>
              </a:rPr>
              <a:t>Objectif stratégique :</a:t>
            </a:r>
            <a:r>
              <a:rPr lang="fr-FR" b="1" dirty="0">
                <a:solidFill>
                  <a:srgbClr val="FFC000"/>
                </a:solidFill>
                <a:latin typeface="Candara" panose="020E0502030303020204" pitchFamily="34" charset="0"/>
              </a:rPr>
              <a:t> </a:t>
            </a:r>
            <a:r>
              <a:rPr lang="fr-FR" sz="1800" dirty="0">
                <a:solidFill>
                  <a:srgbClr val="000000"/>
                </a:solidFill>
                <a:latin typeface="Candara" panose="020E0502030303020204" pitchFamily="34" charset="0"/>
                <a:cs typeface="Calibri" panose="020F0502020204030204" pitchFamily="34" charset="0"/>
              </a:rPr>
              <a:t>garantir à toute l’Occitanie de pouvoir bénéficier d’un parcours de soins gradué et coordonné et d’un accès à l’ensemble des soins dans les meilleurs délais pour éviter la perte de chance</a:t>
            </a:r>
            <a:endParaRPr lang="fr-FR" dirty="0"/>
          </a:p>
        </p:txBody>
      </p:sp>
      <p:pic>
        <p:nvPicPr>
          <p:cNvPr id="2" name="Image 1">
            <a:extLst>
              <a:ext uri="{FF2B5EF4-FFF2-40B4-BE49-F238E27FC236}">
                <a16:creationId xmlns:a16="http://schemas.microsoft.com/office/drawing/2014/main" id="{9D36D13D-A9AE-5F09-9FA5-DC96C588CFE7}"/>
              </a:ext>
            </a:extLst>
          </p:cNvPr>
          <p:cNvPicPr>
            <a:picLocks noChangeAspect="1"/>
          </p:cNvPicPr>
          <p:nvPr/>
        </p:nvPicPr>
        <p:blipFill>
          <a:blip r:embed="rId2">
            <a:clrChange>
              <a:clrFrom>
                <a:srgbClr val="E9F0F5"/>
              </a:clrFrom>
              <a:clrTo>
                <a:srgbClr val="E9F0F5">
                  <a:alpha val="0"/>
                </a:srgbClr>
              </a:clrTo>
            </a:clrChange>
          </a:blip>
          <a:srcRect l="20202" t="41716" r="72298" b="45697"/>
          <a:stretch>
            <a:fillRect/>
          </a:stretch>
        </p:blipFill>
        <p:spPr>
          <a:xfrm>
            <a:off x="161250" y="5015774"/>
            <a:ext cx="914400" cy="862781"/>
          </a:xfrm>
          <a:prstGeom prst="rect">
            <a:avLst/>
          </a:prstGeom>
        </p:spPr>
      </p:pic>
      <p:sp>
        <p:nvSpPr>
          <p:cNvPr id="3" name="Flèche : bas 2">
            <a:extLst>
              <a:ext uri="{FF2B5EF4-FFF2-40B4-BE49-F238E27FC236}">
                <a16:creationId xmlns:a16="http://schemas.microsoft.com/office/drawing/2014/main" id="{9CBBF20E-D9FE-9DF7-2AB4-C9DC4891650E}"/>
              </a:ext>
            </a:extLst>
          </p:cNvPr>
          <p:cNvSpPr/>
          <p:nvPr/>
        </p:nvSpPr>
        <p:spPr>
          <a:xfrm>
            <a:off x="5516156" y="4359990"/>
            <a:ext cx="579844" cy="655784"/>
          </a:xfrm>
          <a:prstGeom prst="downArrow">
            <a:avLst/>
          </a:prstGeom>
          <a:solidFill>
            <a:srgbClr val="FFC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412171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2F83459-8B92-6494-E72C-FED695AF1756}"/>
              </a:ext>
            </a:extLst>
          </p:cNvPr>
          <p:cNvSpPr>
            <a:spLocks noGrp="1"/>
          </p:cNvSpPr>
          <p:nvPr>
            <p:ph type="title"/>
          </p:nvPr>
        </p:nvSpPr>
        <p:spPr/>
        <p:txBody>
          <a:bodyPr/>
          <a:lstStyle/>
          <a:p>
            <a:r>
              <a:rPr lang="fr-FR" dirty="0"/>
              <a:t>Orientations nationales </a:t>
            </a:r>
          </a:p>
        </p:txBody>
      </p:sp>
      <p:sp>
        <p:nvSpPr>
          <p:cNvPr id="6" name="Espace réservé du contenu 5">
            <a:extLst>
              <a:ext uri="{FF2B5EF4-FFF2-40B4-BE49-F238E27FC236}">
                <a16:creationId xmlns:a16="http://schemas.microsoft.com/office/drawing/2014/main" id="{9DDED0D4-0DF1-0FD0-CB5C-71B5AB470EF8}"/>
              </a:ext>
            </a:extLst>
          </p:cNvPr>
          <p:cNvSpPr>
            <a:spLocks noGrp="1"/>
          </p:cNvSpPr>
          <p:nvPr>
            <p:ph sz="half" idx="2"/>
          </p:nvPr>
        </p:nvSpPr>
        <p:spPr>
          <a:xfrm>
            <a:off x="303316" y="3095552"/>
            <a:ext cx="5694260" cy="3604711"/>
          </a:xfrm>
        </p:spPr>
        <p:txBody>
          <a:bodyPr>
            <a:normAutofit/>
          </a:bodyPr>
          <a:lstStyle/>
          <a:p>
            <a:pPr>
              <a:lnSpc>
                <a:spcPct val="150000"/>
              </a:lnSpc>
              <a:spcBef>
                <a:spcPts val="0"/>
              </a:spcBef>
              <a:buFont typeface="Wingdings" panose="05000000000000000000" pitchFamily="2" charset="2"/>
              <a:buChar char="F"/>
              <a:defRPr/>
            </a:pPr>
            <a:r>
              <a:rPr lang="fr-FR" sz="1400" b="1" dirty="0">
                <a:solidFill>
                  <a:srgbClr val="FFC000"/>
                </a:solidFill>
                <a:latin typeface="Candara" panose="020E0502030303020204" pitchFamily="34" charset="0"/>
              </a:rPr>
              <a:t>Objectif n°4 : </a:t>
            </a:r>
            <a:r>
              <a:rPr lang="fr-FR" sz="1400" dirty="0">
                <a:solidFill>
                  <a:srgbClr val="000000"/>
                </a:solidFill>
                <a:latin typeface="Candara" panose="020E0502030303020204" pitchFamily="34" charset="0"/>
                <a:cs typeface="Calibri" panose="020F0502020204030204" pitchFamily="34" charset="0"/>
              </a:rPr>
              <a:t>Améliorer significativement le taux de survie des cancers de plus mauvais pronostic d’ici 2030</a:t>
            </a:r>
          </a:p>
          <a:p>
            <a:pPr>
              <a:lnSpc>
                <a:spcPct val="150000"/>
              </a:lnSpc>
              <a:spcBef>
                <a:spcPts val="0"/>
              </a:spcBef>
              <a:buFont typeface="Wingdings" panose="05000000000000000000" pitchFamily="2" charset="2"/>
              <a:buChar char="F"/>
              <a:defRPr/>
            </a:pPr>
            <a:r>
              <a:rPr lang="fr-FR" sz="1400" b="1" dirty="0">
                <a:solidFill>
                  <a:srgbClr val="FFC000"/>
                </a:solidFill>
                <a:latin typeface="Candara" panose="020E0502030303020204" pitchFamily="34" charset="0"/>
              </a:rPr>
              <a:t>Axe n°3 : </a:t>
            </a:r>
            <a:r>
              <a:rPr lang="fr-FR" sz="1400" dirty="0">
                <a:solidFill>
                  <a:srgbClr val="000000"/>
                </a:solidFill>
                <a:latin typeface="Candara" panose="020E0502030303020204" pitchFamily="34" charset="0"/>
                <a:cs typeface="Calibri" panose="020F0502020204030204" pitchFamily="34" charset="0"/>
              </a:rPr>
              <a:t>Lutter contre les cancers de mauvais pronostic</a:t>
            </a:r>
          </a:p>
          <a:p>
            <a:pPr marL="0" indent="0">
              <a:lnSpc>
                <a:spcPct val="150000"/>
              </a:lnSpc>
              <a:spcBef>
                <a:spcPts val="0"/>
              </a:spcBef>
              <a:buNone/>
              <a:defRPr/>
            </a:pPr>
            <a:endParaRPr lang="fr-FR" sz="1700" b="1" dirty="0">
              <a:solidFill>
                <a:srgbClr val="FFC000"/>
              </a:solidFill>
              <a:latin typeface="Candara" panose="020E0502030303020204" pitchFamily="34" charset="0"/>
            </a:endParaRPr>
          </a:p>
          <a:p>
            <a:pPr marL="0" indent="0" algn="ctr">
              <a:lnSpc>
                <a:spcPct val="150000"/>
              </a:lnSpc>
              <a:spcBef>
                <a:spcPts val="0"/>
              </a:spcBef>
              <a:buNone/>
              <a:defRPr/>
            </a:pPr>
            <a:r>
              <a:rPr lang="fr-FR" sz="1700" b="1" dirty="0">
                <a:solidFill>
                  <a:srgbClr val="FFC000"/>
                </a:solidFill>
                <a:latin typeface="Candara" panose="020E0502030303020204" pitchFamily="34" charset="0"/>
              </a:rPr>
              <a:t>Feuille de route opérationnelle 2021 - 2025</a:t>
            </a:r>
          </a:p>
          <a:p>
            <a:pPr marL="0" indent="0" algn="ctr">
              <a:lnSpc>
                <a:spcPct val="150000"/>
              </a:lnSpc>
              <a:spcBef>
                <a:spcPts val="0"/>
              </a:spcBef>
              <a:buNone/>
              <a:defRPr/>
            </a:pPr>
            <a:endParaRPr lang="fr-FR" sz="1700" b="1" dirty="0">
              <a:solidFill>
                <a:srgbClr val="FFC000"/>
              </a:solidFill>
              <a:latin typeface="Candara" panose="020E0502030303020204" pitchFamily="34" charset="0"/>
            </a:endParaRPr>
          </a:p>
          <a:p>
            <a:pPr marL="0" indent="0" algn="ctr">
              <a:lnSpc>
                <a:spcPct val="150000"/>
              </a:lnSpc>
              <a:spcBef>
                <a:spcPts val="0"/>
              </a:spcBef>
              <a:buNone/>
              <a:defRPr/>
            </a:pPr>
            <a:r>
              <a:rPr lang="fr-FR" sz="1700" b="1" dirty="0">
                <a:solidFill>
                  <a:schemeClr val="accent1"/>
                </a:solidFill>
                <a:latin typeface="Candara" panose="020E0502030303020204" pitchFamily="34" charset="0"/>
              </a:rPr>
              <a:t>Feuille de route régionale Occitanie 2022 - 2025 </a:t>
            </a:r>
          </a:p>
          <a:p>
            <a:pPr marL="0" indent="0" algn="ctr">
              <a:lnSpc>
                <a:spcPct val="150000"/>
              </a:lnSpc>
              <a:spcBef>
                <a:spcPts val="0"/>
              </a:spcBef>
              <a:buNone/>
              <a:defRPr/>
            </a:pPr>
            <a:r>
              <a:rPr lang="fr-FR" sz="1500" b="1" dirty="0">
                <a:solidFill>
                  <a:srgbClr val="007295"/>
                </a:solidFill>
                <a:latin typeface="Candara" panose="020E0502030303020204" pitchFamily="34" charset="0"/>
                <a:cs typeface="Calibri" panose="020F0502020204030204" pitchFamily="34" charset="0"/>
              </a:rPr>
              <a:t>CPOM 2025 – 2027 : Appui à la restructuration du parcours de soins de la patiente atteinte d’un cancer de l’ovaire </a:t>
            </a:r>
          </a:p>
          <a:p>
            <a:pPr marL="0" indent="0">
              <a:lnSpc>
                <a:spcPct val="150000"/>
              </a:lnSpc>
              <a:spcBef>
                <a:spcPts val="0"/>
              </a:spcBef>
              <a:buNone/>
              <a:defRPr/>
            </a:pPr>
            <a:endParaRPr lang="fr-FR" sz="1500" b="1" dirty="0">
              <a:solidFill>
                <a:srgbClr val="007295"/>
              </a:solidFill>
              <a:latin typeface="Candara" panose="020E0502030303020204" pitchFamily="34" charset="0"/>
              <a:cs typeface="Calibri" panose="020F0502020204030204" pitchFamily="34" charset="0"/>
            </a:endParaRPr>
          </a:p>
          <a:p>
            <a:pPr marL="0" indent="0">
              <a:lnSpc>
                <a:spcPct val="150000"/>
              </a:lnSpc>
              <a:spcBef>
                <a:spcPts val="0"/>
              </a:spcBef>
              <a:buNone/>
              <a:defRPr/>
            </a:pPr>
            <a:endParaRPr lang="fr-FR" sz="1600" b="1" dirty="0">
              <a:solidFill>
                <a:srgbClr val="007295"/>
              </a:solidFill>
              <a:latin typeface="Candara" panose="020E0502030303020204" pitchFamily="34" charset="0"/>
              <a:cs typeface="Calibri" panose="020F0502020204030204" pitchFamily="34" charset="0"/>
            </a:endParaRPr>
          </a:p>
        </p:txBody>
      </p:sp>
      <p:sp>
        <p:nvSpPr>
          <p:cNvPr id="16" name="Espace réservé du texte 15">
            <a:extLst>
              <a:ext uri="{FF2B5EF4-FFF2-40B4-BE49-F238E27FC236}">
                <a16:creationId xmlns:a16="http://schemas.microsoft.com/office/drawing/2014/main" id="{F235D7F0-D296-9023-A67A-AFAF481B64E0}"/>
              </a:ext>
            </a:extLst>
          </p:cNvPr>
          <p:cNvSpPr>
            <a:spLocks noGrp="1"/>
          </p:cNvSpPr>
          <p:nvPr>
            <p:ph type="body" sz="quarter" idx="3"/>
          </p:nvPr>
        </p:nvSpPr>
        <p:spPr>
          <a:xfrm>
            <a:off x="6413090" y="2157008"/>
            <a:ext cx="5183188" cy="823912"/>
          </a:xfrm>
        </p:spPr>
        <p:txBody>
          <a:bodyPr/>
          <a:lstStyle/>
          <a:p>
            <a:pPr algn="ctr"/>
            <a:r>
              <a:rPr lang="fr-FR" sz="2200" dirty="0">
                <a:solidFill>
                  <a:schemeClr val="accent1"/>
                </a:solidFill>
                <a:latin typeface="Candara" panose="020E0502030303020204" pitchFamily="34" charset="0"/>
              </a:rPr>
              <a:t>Réforme des autorisations d'activité de soins de traitement du cancer</a:t>
            </a:r>
          </a:p>
        </p:txBody>
      </p:sp>
      <p:pic>
        <p:nvPicPr>
          <p:cNvPr id="21" name="Image 20">
            <a:extLst>
              <a:ext uri="{FF2B5EF4-FFF2-40B4-BE49-F238E27FC236}">
                <a16:creationId xmlns:a16="http://schemas.microsoft.com/office/drawing/2014/main" id="{6F118285-D9F4-B1EF-EFF3-8542A00BDC7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303267" y="1625910"/>
            <a:ext cx="1153119" cy="686630"/>
          </a:xfrm>
          <a:prstGeom prst="rect">
            <a:avLst/>
          </a:prstGeom>
        </p:spPr>
      </p:pic>
      <p:sp>
        <p:nvSpPr>
          <p:cNvPr id="24" name="Espace réservé du texte 15">
            <a:extLst>
              <a:ext uri="{FF2B5EF4-FFF2-40B4-BE49-F238E27FC236}">
                <a16:creationId xmlns:a16="http://schemas.microsoft.com/office/drawing/2014/main" id="{0E8FBA74-F6AA-5B9B-8820-39BD70693AD4}"/>
              </a:ext>
            </a:extLst>
          </p:cNvPr>
          <p:cNvSpPr txBox="1">
            <a:spLocks/>
          </p:cNvSpPr>
          <p:nvPr/>
        </p:nvSpPr>
        <p:spPr>
          <a:xfrm>
            <a:off x="409461" y="2157008"/>
            <a:ext cx="5183188" cy="823912"/>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i="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1"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fr-FR" sz="2200" dirty="0">
                <a:solidFill>
                  <a:schemeClr val="accent1"/>
                </a:solidFill>
                <a:latin typeface="Candara" panose="020E0502030303020204" pitchFamily="34" charset="0"/>
              </a:rPr>
              <a:t>Stratégie décennale de lutte contre les cancers 2021-2030</a:t>
            </a:r>
          </a:p>
        </p:txBody>
      </p:sp>
      <p:sp>
        <p:nvSpPr>
          <p:cNvPr id="25" name="Flèche : bas 24">
            <a:extLst>
              <a:ext uri="{FF2B5EF4-FFF2-40B4-BE49-F238E27FC236}">
                <a16:creationId xmlns:a16="http://schemas.microsoft.com/office/drawing/2014/main" id="{64007BC8-C84E-6057-5FDF-560E698542CF}"/>
              </a:ext>
            </a:extLst>
          </p:cNvPr>
          <p:cNvSpPr/>
          <p:nvPr/>
        </p:nvSpPr>
        <p:spPr>
          <a:xfrm>
            <a:off x="2753292" y="4153512"/>
            <a:ext cx="495525" cy="398206"/>
          </a:xfrm>
          <a:prstGeom prst="downArrow">
            <a:avLst/>
          </a:prstGeom>
          <a:solidFill>
            <a:srgbClr val="FFC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26" name="Espace réservé du contenu 5">
            <a:extLst>
              <a:ext uri="{FF2B5EF4-FFF2-40B4-BE49-F238E27FC236}">
                <a16:creationId xmlns:a16="http://schemas.microsoft.com/office/drawing/2014/main" id="{31A36691-B3BA-AF04-97C5-DE04141D7EF4}"/>
              </a:ext>
            </a:extLst>
          </p:cNvPr>
          <p:cNvSpPr txBox="1">
            <a:spLocks/>
          </p:cNvSpPr>
          <p:nvPr/>
        </p:nvSpPr>
        <p:spPr>
          <a:xfrm>
            <a:off x="6194424" y="2639961"/>
            <a:ext cx="5694260" cy="38243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defRPr/>
            </a:pPr>
            <a:endParaRPr lang="fr-FR" b="1" dirty="0">
              <a:solidFill>
                <a:srgbClr val="FFC000"/>
              </a:solidFill>
              <a:latin typeface="Candara" panose="020E0502030303020204" pitchFamily="34" charset="0"/>
            </a:endParaRPr>
          </a:p>
          <a:p>
            <a:pPr>
              <a:lnSpc>
                <a:spcPct val="150000"/>
              </a:lnSpc>
              <a:spcBef>
                <a:spcPts val="0"/>
              </a:spcBef>
              <a:buFont typeface="Wingdings" panose="05000000000000000000" pitchFamily="2" charset="2"/>
              <a:buChar char="F"/>
              <a:defRPr/>
            </a:pPr>
            <a:r>
              <a:rPr lang="fr-FR" sz="1400" b="1" dirty="0">
                <a:solidFill>
                  <a:srgbClr val="FFC000"/>
                </a:solidFill>
                <a:latin typeface="Candara" panose="020E0502030303020204" pitchFamily="34" charset="0"/>
              </a:rPr>
              <a:t>Objectif : </a:t>
            </a:r>
            <a:r>
              <a:rPr lang="fr-FR" sz="1400" dirty="0">
                <a:solidFill>
                  <a:srgbClr val="000000"/>
                </a:solidFill>
                <a:latin typeface="Candara" panose="020E0502030303020204" pitchFamily="34" charset="0"/>
                <a:cs typeface="Calibri" panose="020F0502020204030204" pitchFamily="34" charset="0"/>
              </a:rPr>
              <a:t>Renforcer la qualité, la sécurité et l’organisation territoriale des prises en charge en cancérologie (seuils d’activité minimale)</a:t>
            </a:r>
          </a:p>
          <a:p>
            <a:pPr marL="0" indent="0">
              <a:lnSpc>
                <a:spcPct val="150000"/>
              </a:lnSpc>
              <a:spcBef>
                <a:spcPts val="0"/>
              </a:spcBef>
              <a:buFont typeface="Arial" panose="020B0604020202020204" pitchFamily="34" charset="0"/>
              <a:buNone/>
              <a:defRPr/>
            </a:pPr>
            <a:endParaRPr lang="fr-FR" b="1" dirty="0">
              <a:solidFill>
                <a:srgbClr val="FFC000"/>
              </a:solidFill>
              <a:latin typeface="Candara" panose="020E0502030303020204" pitchFamily="34" charset="0"/>
            </a:endParaRPr>
          </a:p>
          <a:p>
            <a:pPr marL="0" indent="0" algn="ctr">
              <a:lnSpc>
                <a:spcPct val="150000"/>
              </a:lnSpc>
              <a:spcBef>
                <a:spcPts val="0"/>
              </a:spcBef>
              <a:buFont typeface="Arial" panose="020B0604020202020204" pitchFamily="34" charset="0"/>
              <a:buNone/>
              <a:defRPr/>
            </a:pPr>
            <a:r>
              <a:rPr lang="fr-FR" sz="1700" b="1" dirty="0">
                <a:solidFill>
                  <a:srgbClr val="FFC000"/>
                </a:solidFill>
                <a:latin typeface="Candara" panose="020E0502030303020204" pitchFamily="34" charset="0"/>
              </a:rPr>
              <a:t>Projet régional de santé 2023-2028</a:t>
            </a:r>
          </a:p>
          <a:p>
            <a:pPr marL="0" indent="0" algn="ctr">
              <a:lnSpc>
                <a:spcPct val="150000"/>
              </a:lnSpc>
              <a:spcBef>
                <a:spcPts val="0"/>
              </a:spcBef>
              <a:buFont typeface="Arial" panose="020B0604020202020204" pitchFamily="34" charset="0"/>
              <a:buNone/>
              <a:defRPr/>
            </a:pPr>
            <a:r>
              <a:rPr lang="fr-FR" sz="1700" b="1" dirty="0">
                <a:solidFill>
                  <a:srgbClr val="FFC000"/>
                </a:solidFill>
                <a:latin typeface="Candara" panose="020E0502030303020204" pitchFamily="34" charset="0"/>
                <a:cs typeface="Calibri" panose="020F0502020204030204" pitchFamily="34" charset="0"/>
              </a:rPr>
              <a:t>(OQOS)</a:t>
            </a:r>
            <a:endParaRPr lang="fr-FR" sz="1600" b="1" dirty="0">
              <a:solidFill>
                <a:srgbClr val="007295"/>
              </a:solidFill>
              <a:latin typeface="Candara" panose="020E0502030303020204" pitchFamily="34" charset="0"/>
              <a:cs typeface="Calibri" panose="020F0502020204030204" pitchFamily="34" charset="0"/>
            </a:endParaRPr>
          </a:p>
          <a:p>
            <a:pPr marL="0" indent="0" algn="ctr">
              <a:lnSpc>
                <a:spcPct val="150000"/>
              </a:lnSpc>
              <a:spcBef>
                <a:spcPts val="0"/>
              </a:spcBef>
              <a:buNone/>
              <a:defRPr/>
            </a:pPr>
            <a:r>
              <a:rPr lang="fr-FR" sz="1500" b="1" dirty="0">
                <a:solidFill>
                  <a:srgbClr val="007295"/>
                </a:solidFill>
                <a:latin typeface="Candara" panose="020E0502030303020204" pitchFamily="34" charset="0"/>
                <a:cs typeface="Calibri" panose="020F0502020204030204" pitchFamily="34" charset="0"/>
              </a:rPr>
              <a:t>L’ARS Occitanie a ciblé le besoin de 6 implantations pour les futurs centres B5, afin de concentrer l’expertise sur cette pathologie</a:t>
            </a:r>
            <a:endParaRPr lang="fr-FR" sz="1500" dirty="0">
              <a:solidFill>
                <a:srgbClr val="000000"/>
              </a:solidFill>
              <a:latin typeface="Candara" panose="020E0502030303020204" pitchFamily="34" charset="0"/>
              <a:cs typeface="Calibri" panose="020F0502020204030204" pitchFamily="34" charset="0"/>
            </a:endParaRPr>
          </a:p>
        </p:txBody>
      </p:sp>
      <p:sp>
        <p:nvSpPr>
          <p:cNvPr id="27" name="Flèche : bas 26">
            <a:extLst>
              <a:ext uri="{FF2B5EF4-FFF2-40B4-BE49-F238E27FC236}">
                <a16:creationId xmlns:a16="http://schemas.microsoft.com/office/drawing/2014/main" id="{4301F1E4-F460-859B-7CA1-04B8457A0CBB}"/>
              </a:ext>
            </a:extLst>
          </p:cNvPr>
          <p:cNvSpPr/>
          <p:nvPr/>
        </p:nvSpPr>
        <p:spPr>
          <a:xfrm>
            <a:off x="8756921" y="3919383"/>
            <a:ext cx="495525" cy="398206"/>
          </a:xfrm>
          <a:prstGeom prst="downArrow">
            <a:avLst/>
          </a:prstGeom>
          <a:solidFill>
            <a:srgbClr val="FFC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0" name="Flèche : bas 29">
            <a:extLst>
              <a:ext uri="{FF2B5EF4-FFF2-40B4-BE49-F238E27FC236}">
                <a16:creationId xmlns:a16="http://schemas.microsoft.com/office/drawing/2014/main" id="{4DD73C3B-982D-D833-CD3C-594551AD876D}"/>
              </a:ext>
            </a:extLst>
          </p:cNvPr>
          <p:cNvSpPr/>
          <p:nvPr/>
        </p:nvSpPr>
        <p:spPr>
          <a:xfrm>
            <a:off x="2747583" y="4942033"/>
            <a:ext cx="495525" cy="398206"/>
          </a:xfrm>
          <a:prstGeom prst="downArrow">
            <a:avLst/>
          </a:prstGeom>
          <a:solidFill>
            <a:srgbClr val="FFC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1032" name="Picture 8" descr="L'ARS (Agence Régionale de Santé) - Vista">
            <a:extLst>
              <a:ext uri="{FF2B5EF4-FFF2-40B4-BE49-F238E27FC236}">
                <a16:creationId xmlns:a16="http://schemas.microsoft.com/office/drawing/2014/main" id="{F3E13D41-91F6-E58F-3601-7466D9EA599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383" y="5214353"/>
            <a:ext cx="895449" cy="59547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Occitanie santé 2023-2028">
            <a:extLst>
              <a:ext uri="{FF2B5EF4-FFF2-40B4-BE49-F238E27FC236}">
                <a16:creationId xmlns:a16="http://schemas.microsoft.com/office/drawing/2014/main" id="{793AE2B1-E0C7-D683-EDFA-493D5CA5D0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2116" y="4073996"/>
            <a:ext cx="1414501" cy="8239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 name="Picture 8" descr="L'ARS (Agence Régionale de Santé) - Vista">
            <a:extLst>
              <a:ext uri="{FF2B5EF4-FFF2-40B4-BE49-F238E27FC236}">
                <a16:creationId xmlns:a16="http://schemas.microsoft.com/office/drawing/2014/main" id="{FB1EE2D2-3856-EC19-477C-3419A24C3199}"/>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3829" y="5868819"/>
            <a:ext cx="895449" cy="595474"/>
          </a:xfrm>
          <a:prstGeom prst="rect">
            <a:avLst/>
          </a:prstGeom>
          <a:noFill/>
          <a:extLst>
            <a:ext uri="{909E8E84-426E-40DD-AFC4-6F175D3DCCD1}">
              <a14:hiddenFill xmlns:a14="http://schemas.microsoft.com/office/drawing/2010/main">
                <a:solidFill>
                  <a:srgbClr val="FFFFFF"/>
                </a:solidFill>
              </a14:hiddenFill>
            </a:ext>
          </a:extLst>
        </p:spPr>
      </p:pic>
      <p:pic>
        <p:nvPicPr>
          <p:cNvPr id="1027" name="Image 1026">
            <a:extLst>
              <a:ext uri="{FF2B5EF4-FFF2-40B4-BE49-F238E27FC236}">
                <a16:creationId xmlns:a16="http://schemas.microsoft.com/office/drawing/2014/main" id="{55096EC7-619D-37F8-209A-54F5341F50EB}"/>
              </a:ext>
            </a:extLst>
          </p:cNvPr>
          <p:cNvPicPr>
            <a:picLocks noChangeAspect="1"/>
          </p:cNvPicPr>
          <p:nvPr/>
        </p:nvPicPr>
        <p:blipFill>
          <a:blip r:embed="rId5"/>
          <a:srcRect l="16573" t="36123" r="71620" b="51858"/>
          <a:stretch>
            <a:fillRect/>
          </a:stretch>
        </p:blipFill>
        <p:spPr>
          <a:xfrm>
            <a:off x="8442856" y="1378649"/>
            <a:ext cx="1619180" cy="926741"/>
          </a:xfrm>
          <a:prstGeom prst="rect">
            <a:avLst/>
          </a:prstGeom>
        </p:spPr>
      </p:pic>
    </p:spTree>
    <p:extLst>
      <p:ext uri="{BB962C8B-B14F-4D97-AF65-F5344CB8AC3E}">
        <p14:creationId xmlns:p14="http://schemas.microsoft.com/office/powerpoint/2010/main" val="1568889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765E60DF-2FF6-6CA7-8714-DA1DE5C26B6D}"/>
              </a:ext>
            </a:extLst>
          </p:cNvPr>
          <p:cNvPicPr>
            <a:picLocks noChangeAspect="1"/>
          </p:cNvPicPr>
          <p:nvPr/>
        </p:nvPicPr>
        <p:blipFill>
          <a:blip r:embed="rId2"/>
          <a:srcRect l="29139" t="18509" r="12951" b="24577"/>
          <a:stretch>
            <a:fillRect/>
          </a:stretch>
        </p:blipFill>
        <p:spPr>
          <a:xfrm>
            <a:off x="374754" y="799114"/>
            <a:ext cx="9892669" cy="5466243"/>
          </a:xfrm>
          <a:prstGeom prst="rect">
            <a:avLst/>
          </a:prstGeom>
        </p:spPr>
      </p:pic>
      <p:sp>
        <p:nvSpPr>
          <p:cNvPr id="2" name="Rectangle 1">
            <a:extLst>
              <a:ext uri="{FF2B5EF4-FFF2-40B4-BE49-F238E27FC236}">
                <a16:creationId xmlns:a16="http://schemas.microsoft.com/office/drawing/2014/main" id="{31BAA2B5-9AFD-741C-D3B6-0D66C0EBDCD0}"/>
              </a:ext>
            </a:extLst>
          </p:cNvPr>
          <p:cNvSpPr/>
          <p:nvPr/>
        </p:nvSpPr>
        <p:spPr>
          <a:xfrm>
            <a:off x="1548581" y="799114"/>
            <a:ext cx="6622025" cy="41025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sz="1400" b="1" dirty="0">
                <a:solidFill>
                  <a:srgbClr val="FFC000"/>
                </a:solidFill>
                <a:latin typeface="Candara" panose="020E0502030303020204" pitchFamily="34" charset="0"/>
                <a:cs typeface="Arial" panose="020B0604020202020204" pitchFamily="34" charset="0"/>
              </a:rPr>
              <a:t>Instruction N° DGOS/R3/2022/271 du 23 décembre 2022 relative à la mise en œuvre de la réforme des autorisations d’activité de traitement du cancer</a:t>
            </a:r>
          </a:p>
        </p:txBody>
      </p:sp>
      <p:sp>
        <p:nvSpPr>
          <p:cNvPr id="3" name="ZoneTexte 2">
            <a:extLst>
              <a:ext uri="{FF2B5EF4-FFF2-40B4-BE49-F238E27FC236}">
                <a16:creationId xmlns:a16="http://schemas.microsoft.com/office/drawing/2014/main" id="{FCC832FA-DF8E-A6F3-D818-ECB71588028A}"/>
              </a:ext>
            </a:extLst>
          </p:cNvPr>
          <p:cNvSpPr txBox="1"/>
          <p:nvPr/>
        </p:nvSpPr>
        <p:spPr>
          <a:xfrm>
            <a:off x="374754" y="6250609"/>
            <a:ext cx="2875935" cy="261610"/>
          </a:xfrm>
          <a:prstGeom prst="rect">
            <a:avLst/>
          </a:prstGeom>
          <a:noFill/>
        </p:spPr>
        <p:txBody>
          <a:bodyPr wrap="square" rtlCol="0">
            <a:spAutoFit/>
          </a:bodyPr>
          <a:lstStyle/>
          <a:p>
            <a:r>
              <a:rPr lang="fr-FR" sz="1100" b="1" dirty="0">
                <a:latin typeface="Candara" panose="020E0502030303020204" pitchFamily="34" charset="0"/>
                <a:cs typeface="Arial" panose="020B0604020202020204" pitchFamily="34" charset="0"/>
              </a:rPr>
              <a:t>Webinaires autorisations ARS &amp; DSRC</a:t>
            </a:r>
          </a:p>
        </p:txBody>
      </p:sp>
    </p:spTree>
    <p:extLst>
      <p:ext uri="{BB962C8B-B14F-4D97-AF65-F5344CB8AC3E}">
        <p14:creationId xmlns:p14="http://schemas.microsoft.com/office/powerpoint/2010/main" val="2421524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7BCED-0E22-7184-7992-B8C99B751F22}"/>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E0A7853B-832B-6CD6-EB02-D5E63D33F466}"/>
              </a:ext>
            </a:extLst>
          </p:cNvPr>
          <p:cNvPicPr>
            <a:picLocks noChangeAspect="1"/>
          </p:cNvPicPr>
          <p:nvPr/>
        </p:nvPicPr>
        <p:blipFill>
          <a:blip r:embed="rId2"/>
          <a:srcRect l="29032" t="23858" r="12661" b="16973"/>
          <a:stretch>
            <a:fillRect/>
          </a:stretch>
        </p:blipFill>
        <p:spPr>
          <a:xfrm>
            <a:off x="339213" y="663677"/>
            <a:ext cx="9797110" cy="5589637"/>
          </a:xfrm>
          <a:prstGeom prst="rect">
            <a:avLst/>
          </a:prstGeom>
        </p:spPr>
      </p:pic>
      <p:sp>
        <p:nvSpPr>
          <p:cNvPr id="2" name="ZoneTexte 1">
            <a:extLst>
              <a:ext uri="{FF2B5EF4-FFF2-40B4-BE49-F238E27FC236}">
                <a16:creationId xmlns:a16="http://schemas.microsoft.com/office/drawing/2014/main" id="{DBDBAF56-6E2B-2BAE-49C3-E1D0D13E203A}"/>
              </a:ext>
            </a:extLst>
          </p:cNvPr>
          <p:cNvSpPr txBox="1"/>
          <p:nvPr/>
        </p:nvSpPr>
        <p:spPr>
          <a:xfrm>
            <a:off x="374754" y="6250609"/>
            <a:ext cx="2875935" cy="261610"/>
          </a:xfrm>
          <a:prstGeom prst="rect">
            <a:avLst/>
          </a:prstGeom>
          <a:noFill/>
        </p:spPr>
        <p:txBody>
          <a:bodyPr wrap="square" rtlCol="0">
            <a:spAutoFit/>
          </a:bodyPr>
          <a:lstStyle/>
          <a:p>
            <a:r>
              <a:rPr lang="fr-FR" sz="1100" b="1" dirty="0">
                <a:latin typeface="Candara" panose="020E0502030303020204" pitchFamily="34" charset="0"/>
                <a:cs typeface="Arial" panose="020B0604020202020204" pitchFamily="34" charset="0"/>
              </a:rPr>
              <a:t>Webinaires autorisations ARS &amp; DSRC</a:t>
            </a:r>
          </a:p>
        </p:txBody>
      </p:sp>
    </p:spTree>
    <p:extLst>
      <p:ext uri="{BB962C8B-B14F-4D97-AF65-F5344CB8AC3E}">
        <p14:creationId xmlns:p14="http://schemas.microsoft.com/office/powerpoint/2010/main" val="411541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21C66-6BBE-8797-6DDB-4C9613286525}"/>
              </a:ext>
            </a:extLst>
          </p:cNvPr>
          <p:cNvSpPr>
            <a:spLocks noGrp="1"/>
          </p:cNvSpPr>
          <p:nvPr>
            <p:ph type="title"/>
          </p:nvPr>
        </p:nvSpPr>
        <p:spPr/>
        <p:txBody>
          <a:bodyPr/>
          <a:lstStyle/>
          <a:p>
            <a:r>
              <a:rPr lang="fr-FR" dirty="0"/>
              <a:t>Méthodologie</a:t>
            </a:r>
          </a:p>
        </p:txBody>
      </p:sp>
      <p:pic>
        <p:nvPicPr>
          <p:cNvPr id="5" name="Image 4">
            <a:extLst>
              <a:ext uri="{FF2B5EF4-FFF2-40B4-BE49-F238E27FC236}">
                <a16:creationId xmlns:a16="http://schemas.microsoft.com/office/drawing/2014/main" id="{1724D195-A15B-6560-08F0-3DA0E9740C20}"/>
              </a:ext>
            </a:extLst>
          </p:cNvPr>
          <p:cNvPicPr>
            <a:picLocks noChangeAspect="1"/>
          </p:cNvPicPr>
          <p:nvPr/>
        </p:nvPicPr>
        <p:blipFill>
          <a:blip r:embed="rId2"/>
          <a:srcRect l="3125" t="29615" r="61719" b="38237"/>
          <a:stretch>
            <a:fillRect/>
          </a:stretch>
        </p:blipFill>
        <p:spPr>
          <a:xfrm>
            <a:off x="318058" y="1982740"/>
            <a:ext cx="11789627" cy="3543300"/>
          </a:xfrm>
          <a:prstGeom prst="rect">
            <a:avLst/>
          </a:prstGeom>
        </p:spPr>
      </p:pic>
      <p:sp>
        <p:nvSpPr>
          <p:cNvPr id="3" name="Espace réservé du contenu 5">
            <a:extLst>
              <a:ext uri="{FF2B5EF4-FFF2-40B4-BE49-F238E27FC236}">
                <a16:creationId xmlns:a16="http://schemas.microsoft.com/office/drawing/2014/main" id="{A07D5393-B1DE-3831-6402-D25DF1F63FED}"/>
              </a:ext>
            </a:extLst>
          </p:cNvPr>
          <p:cNvSpPr>
            <a:spLocks noGrp="1"/>
          </p:cNvSpPr>
          <p:nvPr>
            <p:ph idx="1"/>
          </p:nvPr>
        </p:nvSpPr>
        <p:spPr>
          <a:xfrm>
            <a:off x="1445705" y="5927357"/>
            <a:ext cx="10746296" cy="420736"/>
          </a:xfrm>
        </p:spPr>
        <p:txBody>
          <a:bodyPr>
            <a:normAutofit/>
          </a:bodyPr>
          <a:lstStyle/>
          <a:p>
            <a:pPr marL="0" lvl="0" indent="0">
              <a:lnSpc>
                <a:spcPct val="100000"/>
              </a:lnSpc>
              <a:spcBef>
                <a:spcPts val="0"/>
              </a:spcBef>
              <a:buNone/>
              <a:defRPr/>
            </a:pPr>
            <a:r>
              <a:rPr lang="fr-FR" sz="1400" dirty="0">
                <a:solidFill>
                  <a:srgbClr val="007295"/>
                </a:solidFill>
                <a:latin typeface="Candara" panose="020E0502030303020204" pitchFamily="34" charset="0"/>
                <a:cs typeface="Calibri" panose="020F0502020204030204" pitchFamily="34" charset="0"/>
              </a:rPr>
              <a:t>Méthodologie inspirée des travaux conduits par l’ARS PACA grâce à la participation d’un groupe d’experts et du DSRC </a:t>
            </a:r>
            <a:r>
              <a:rPr lang="fr-FR" sz="1400" dirty="0" err="1">
                <a:solidFill>
                  <a:srgbClr val="007295"/>
                </a:solidFill>
                <a:latin typeface="Candara" panose="020E0502030303020204" pitchFamily="34" charset="0"/>
                <a:cs typeface="Calibri" panose="020F0502020204030204" pitchFamily="34" charset="0"/>
              </a:rPr>
              <a:t>OncoPaca</a:t>
            </a:r>
            <a:r>
              <a:rPr lang="fr-FR" sz="1400" dirty="0">
                <a:solidFill>
                  <a:srgbClr val="007295"/>
                </a:solidFill>
                <a:latin typeface="Candara" panose="020E0502030303020204" pitchFamily="34" charset="0"/>
                <a:cs typeface="Calibri" panose="020F0502020204030204" pitchFamily="34" charset="0"/>
              </a:rPr>
              <a:t>-Corse</a:t>
            </a:r>
          </a:p>
        </p:txBody>
      </p:sp>
      <p:pic>
        <p:nvPicPr>
          <p:cNvPr id="2050" name="Picture 2" descr="Parution de 8 nouveaux référentiels régionaux en onco-hématologie ...">
            <a:extLst>
              <a:ext uri="{FF2B5EF4-FFF2-40B4-BE49-F238E27FC236}">
                <a16:creationId xmlns:a16="http://schemas.microsoft.com/office/drawing/2014/main" id="{AFBF953E-1737-C0DE-F2E4-23D42A2F1B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11" y="5739325"/>
            <a:ext cx="874693" cy="57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667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0C9B1-C27F-D9A6-53A4-E0D7E31705D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1DF2D6A-9A6B-121A-4782-BB50AC959078}"/>
              </a:ext>
            </a:extLst>
          </p:cNvPr>
          <p:cNvSpPr>
            <a:spLocks noGrp="1"/>
          </p:cNvSpPr>
          <p:nvPr>
            <p:ph type="title"/>
          </p:nvPr>
        </p:nvSpPr>
        <p:spPr>
          <a:xfrm>
            <a:off x="682370" y="597577"/>
            <a:ext cx="10671430" cy="1068636"/>
          </a:xfrm>
        </p:spPr>
        <p:txBody>
          <a:bodyPr>
            <a:normAutofit/>
          </a:bodyPr>
          <a:lstStyle/>
          <a:p>
            <a:r>
              <a:rPr lang="fr-FR" sz="2000" dirty="0">
                <a:solidFill>
                  <a:srgbClr val="FFC000"/>
                </a:solidFill>
              </a:rPr>
              <a:t>CHARTES DE PRISE EN CHARGE DES PATIENTES SUSPECTES DE PRÉSENTER UN CANCER DE L’OVAIRE</a:t>
            </a:r>
          </a:p>
        </p:txBody>
      </p:sp>
      <p:grpSp>
        <p:nvGrpSpPr>
          <p:cNvPr id="21" name="Groupe 20">
            <a:extLst>
              <a:ext uri="{FF2B5EF4-FFF2-40B4-BE49-F238E27FC236}">
                <a16:creationId xmlns:a16="http://schemas.microsoft.com/office/drawing/2014/main" id="{4EA8C3D1-CF4C-E600-213D-A87B307C2396}"/>
              </a:ext>
            </a:extLst>
          </p:cNvPr>
          <p:cNvGrpSpPr/>
          <p:nvPr/>
        </p:nvGrpSpPr>
        <p:grpSpPr>
          <a:xfrm>
            <a:off x="682370" y="1707022"/>
            <a:ext cx="10456556" cy="4730362"/>
            <a:chOff x="1567273" y="2145165"/>
            <a:chExt cx="10456556" cy="4730362"/>
          </a:xfrm>
        </p:grpSpPr>
        <p:pic>
          <p:nvPicPr>
            <p:cNvPr id="6" name="Image 5">
              <a:extLst>
                <a:ext uri="{FF2B5EF4-FFF2-40B4-BE49-F238E27FC236}">
                  <a16:creationId xmlns:a16="http://schemas.microsoft.com/office/drawing/2014/main" id="{CC0B28B5-1A23-8BC0-7977-67501291D453}"/>
                </a:ext>
              </a:extLst>
            </p:cNvPr>
            <p:cNvPicPr>
              <a:picLocks noChangeAspect="1"/>
            </p:cNvPicPr>
            <p:nvPr/>
          </p:nvPicPr>
          <p:blipFill>
            <a:blip r:embed="rId2"/>
            <a:srcRect l="37906" t="22556" r="33065" b="8582"/>
            <a:stretch/>
          </p:blipFill>
          <p:spPr>
            <a:xfrm>
              <a:off x="1567273" y="2181500"/>
              <a:ext cx="3519569" cy="4694027"/>
            </a:xfrm>
            <a:prstGeom prst="rect">
              <a:avLst/>
            </a:prstGeom>
          </p:spPr>
        </p:pic>
        <p:pic>
          <p:nvPicPr>
            <p:cNvPr id="7" name="Image 6">
              <a:extLst>
                <a:ext uri="{FF2B5EF4-FFF2-40B4-BE49-F238E27FC236}">
                  <a16:creationId xmlns:a16="http://schemas.microsoft.com/office/drawing/2014/main" id="{709889E3-D7C3-6644-1CFC-6C4960D9E215}"/>
                </a:ext>
              </a:extLst>
            </p:cNvPr>
            <p:cNvPicPr>
              <a:picLocks noChangeAspect="1"/>
            </p:cNvPicPr>
            <p:nvPr/>
          </p:nvPicPr>
          <p:blipFill>
            <a:blip r:embed="rId3"/>
            <a:srcRect l="34465" t="20848" r="35723" b="7167"/>
            <a:stretch/>
          </p:blipFill>
          <p:spPr>
            <a:xfrm>
              <a:off x="8566245" y="2145165"/>
              <a:ext cx="3457584" cy="4694027"/>
            </a:xfrm>
            <a:prstGeom prst="rect">
              <a:avLst/>
            </a:prstGeom>
          </p:spPr>
        </p:pic>
        <p:sp>
          <p:nvSpPr>
            <p:cNvPr id="10" name="ZoneTexte 9">
              <a:extLst>
                <a:ext uri="{FF2B5EF4-FFF2-40B4-BE49-F238E27FC236}">
                  <a16:creationId xmlns:a16="http://schemas.microsoft.com/office/drawing/2014/main" id="{7C3DC4FC-8BEB-4D9B-8CCC-87721DC114BE}"/>
                </a:ext>
              </a:extLst>
            </p:cNvPr>
            <p:cNvSpPr txBox="1"/>
            <p:nvPr/>
          </p:nvSpPr>
          <p:spPr>
            <a:xfrm>
              <a:off x="5372667" y="3563673"/>
              <a:ext cx="2811438"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333333"/>
                  </a:solidFill>
                  <a:effectLst/>
                  <a:uLnTx/>
                  <a:uFillTx/>
                  <a:latin typeface="roboto" panose="02000000000000000000" pitchFamily="2" charset="0"/>
                  <a:ea typeface="+mn-ea"/>
                  <a:cs typeface="+mn-cs"/>
                </a:rPr>
                <a:t>9/10 engagements</a:t>
              </a:r>
              <a:r>
                <a:rPr kumimoji="0" lang="fr-FR" sz="1200" b="0" i="0" u="none" strike="noStrike" kern="1200" cap="none" spc="0" normalizeH="0" baseline="0" noProof="0" dirty="0">
                  <a:ln>
                    <a:noFill/>
                  </a:ln>
                  <a:solidFill>
                    <a:srgbClr val="333333"/>
                  </a:solidFill>
                  <a:effectLst/>
                  <a:uLnTx/>
                  <a:uFillTx/>
                  <a:latin typeface="roboto" panose="02000000000000000000" pitchFamily="2" charset="0"/>
                  <a:ea typeface="+mn-ea"/>
                  <a:cs typeface="+mn-cs"/>
                </a:rPr>
                <a:t> concernant le parcours de soins en termes de qualité ou de délais de prise en charge</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1" name="Connecteur droit avec flèche 10">
              <a:extLst>
                <a:ext uri="{FF2B5EF4-FFF2-40B4-BE49-F238E27FC236}">
                  <a16:creationId xmlns:a16="http://schemas.microsoft.com/office/drawing/2014/main" id="{F72FE39A-3DFA-6447-2E10-9698B8E6F877}"/>
                </a:ext>
              </a:extLst>
            </p:cNvPr>
            <p:cNvCxnSpPr>
              <a:cxnSpLocks/>
              <a:stCxn id="10" idx="3"/>
            </p:cNvCxnSpPr>
            <p:nvPr/>
          </p:nvCxnSpPr>
          <p:spPr>
            <a:xfrm flipV="1">
              <a:off x="8184105" y="3886838"/>
              <a:ext cx="417402"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AEB9B52F-98D0-3E20-BE86-8512BA08612D}"/>
                </a:ext>
              </a:extLst>
            </p:cNvPr>
            <p:cNvCxnSpPr>
              <a:cxnSpLocks/>
            </p:cNvCxnSpPr>
            <p:nvPr/>
          </p:nvCxnSpPr>
          <p:spPr>
            <a:xfrm flipH="1">
              <a:off x="4939207" y="3890253"/>
              <a:ext cx="41661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B2B6890E-23C0-4018-DC68-74A019BF8BEF}"/>
                </a:ext>
              </a:extLst>
            </p:cNvPr>
            <p:cNvSpPr txBox="1"/>
            <p:nvPr/>
          </p:nvSpPr>
          <p:spPr>
            <a:xfrm>
              <a:off x="5377938" y="4471020"/>
              <a:ext cx="2986446" cy="2292935"/>
            </a:xfrm>
            <a:prstGeom prst="rect">
              <a:avLst/>
            </a:prstGeom>
            <a:noFill/>
          </p:spPr>
          <p:txBody>
            <a:bodyPr wrap="square">
              <a:spAutoFit/>
            </a:bodyPr>
            <a:lstStyle/>
            <a:p>
              <a:pPr marL="0" marR="0" lvl="0" indent="0" algn="l" defTabSz="474779" rtl="0" eaLnBrk="1" fontAlgn="auto" latinLnBrk="0" hangingPunct="1">
                <a:lnSpc>
                  <a:spcPct val="100000"/>
                </a:lnSpc>
                <a:spcBef>
                  <a:spcPts val="519"/>
                </a:spcBef>
                <a:spcAft>
                  <a:spcPts val="0"/>
                </a:spcAft>
                <a:buClrTx/>
                <a:buSzTx/>
                <a:buFontTx/>
                <a:buNone/>
                <a:tabLst/>
                <a:defRPr/>
              </a:pPr>
              <a:r>
                <a:rPr kumimoji="0" lang="fr-FR" sz="1200" b="0" i="0" u="none" strike="noStrike" kern="1200" cap="none" spc="0" normalizeH="0" baseline="0" noProof="0" dirty="0">
                  <a:ln>
                    <a:noFill/>
                  </a:ln>
                  <a:solidFill>
                    <a:srgbClr val="333333"/>
                  </a:solidFill>
                  <a:effectLst/>
                  <a:uLnTx/>
                  <a:uFillTx/>
                  <a:latin typeface="roboto" panose="02000000000000000000" pitchFamily="2" charset="0"/>
                  <a:ea typeface="+mn-ea"/>
                  <a:cs typeface="+mn-cs"/>
                </a:rPr>
                <a:t>Engagement des futurs A5 dans une</a:t>
              </a:r>
              <a:r>
                <a:rPr kumimoji="0" lang="fr-FR" sz="1200" b="1" i="0" u="none" strike="noStrike" kern="1200" cap="none" spc="0" normalizeH="0" baseline="0" noProof="0" dirty="0">
                  <a:ln>
                    <a:noFill/>
                  </a:ln>
                  <a:solidFill>
                    <a:srgbClr val="333333"/>
                  </a:solidFill>
                  <a:effectLst/>
                  <a:uLnTx/>
                  <a:uFillTx/>
                  <a:latin typeface="roboto" panose="02000000000000000000" pitchFamily="2" charset="0"/>
                  <a:ea typeface="+mn-ea"/>
                  <a:cs typeface="+mn-cs"/>
                </a:rPr>
                <a:t> prise en charge diagnostique optimale afin de ne pas perdre de temps : </a:t>
              </a:r>
            </a:p>
            <a:p>
              <a:pPr marL="171450" marR="0" lvl="0" indent="-171450" algn="l" defTabSz="474779" rtl="0" eaLnBrk="1" fontAlgn="auto" latinLnBrk="0" hangingPunct="1">
                <a:lnSpc>
                  <a:spcPct val="100000"/>
                </a:lnSpc>
                <a:spcBef>
                  <a:spcPts val="519"/>
                </a:spcBef>
                <a:spcAft>
                  <a:spcPts val="0"/>
                </a:spcAft>
                <a:buClr>
                  <a:srgbClr val="007295"/>
                </a:buClr>
                <a:buSzTx/>
                <a:buFont typeface="Arial" panose="020B0604020202020204" pitchFamily="34" charset="0"/>
                <a:buChar char="•"/>
                <a:tabLst/>
                <a:defRPr/>
              </a:pPr>
              <a:r>
                <a:rPr kumimoji="0" lang="fr-FR" sz="1050" b="0" i="0" u="none" strike="noStrike" kern="1200" cap="none" spc="0" normalizeH="0" baseline="0" noProof="0" dirty="0">
                  <a:ln>
                    <a:noFill/>
                  </a:ln>
                  <a:solidFill>
                    <a:prstClr val="black"/>
                  </a:solidFill>
                  <a:effectLst/>
                  <a:uLnTx/>
                  <a:uFillTx/>
                  <a:latin typeface="Calibri" panose="020F0502020204030204"/>
                  <a:ea typeface="+mn-ea"/>
                  <a:cs typeface="+mn-cs"/>
                </a:rPr>
                <a:t>Eclaircissements sur les prérogatives de prise en charge par rapport au diagnostic coelioscopique des tumeurs de l’ovaire débutantes</a:t>
              </a:r>
            </a:p>
            <a:p>
              <a:pPr marL="171450" marR="0" lvl="0" indent="-171450" algn="l" defTabSz="474779" rtl="0" eaLnBrk="1" fontAlgn="auto" latinLnBrk="0" hangingPunct="1">
                <a:lnSpc>
                  <a:spcPct val="100000"/>
                </a:lnSpc>
                <a:spcBef>
                  <a:spcPts val="519"/>
                </a:spcBef>
                <a:spcAft>
                  <a:spcPts val="0"/>
                </a:spcAft>
                <a:buClr>
                  <a:srgbClr val="007295"/>
                </a:buClr>
                <a:buSzTx/>
                <a:buFont typeface="Arial" panose="020B0604020202020204" pitchFamily="34" charset="0"/>
                <a:buChar char="•"/>
                <a:tabLst/>
                <a:defRPr/>
              </a:pPr>
              <a:r>
                <a:rPr kumimoji="0" lang="fr-FR" sz="1050" b="0" i="0" u="none" strike="noStrike" kern="1200" cap="none" spc="0" normalizeH="0" baseline="0" noProof="0" dirty="0">
                  <a:ln>
                    <a:noFill/>
                  </a:ln>
                  <a:solidFill>
                    <a:prstClr val="black"/>
                  </a:solidFill>
                  <a:effectLst/>
                  <a:uLnTx/>
                  <a:uFillTx/>
                  <a:latin typeface="Calibri" panose="020F0502020204030204"/>
                  <a:ea typeface="+mn-ea"/>
                  <a:cs typeface="+mn-cs"/>
                </a:rPr>
                <a:t>Importance de la qualité de l’anapath extemporanée pour pouvoir faire l’intervention dans le temps diagnostic, pour garantir l’absence de carcinose (prise en charge PTS) et de TMRO (prise en charge spécifique)</a:t>
              </a:r>
            </a:p>
            <a:p>
              <a:pPr marL="0" marR="0" lvl="0" indent="0" algn="l" defTabSz="474779" rtl="0" eaLnBrk="1" fontAlgn="auto" latinLnBrk="0" hangingPunct="1">
                <a:lnSpc>
                  <a:spcPct val="100000"/>
                </a:lnSpc>
                <a:spcBef>
                  <a:spcPts val="519"/>
                </a:spcBef>
                <a:spcAft>
                  <a:spcPts val="0"/>
                </a:spcAft>
                <a:buClrTx/>
                <a:buSzTx/>
                <a:buFontTx/>
                <a:buNone/>
                <a:tabLst/>
                <a:defRPr/>
              </a:pPr>
              <a:endParaRPr kumimoji="0" lang="fr-FR" sz="1050" b="0" i="0" u="none" strike="noStrike" kern="1200" cap="none" spc="0" normalizeH="0" baseline="0" noProof="0" dirty="0">
                <a:ln>
                  <a:noFill/>
                </a:ln>
                <a:solidFill>
                  <a:srgbClr val="333333"/>
                </a:solidFill>
                <a:effectLst/>
                <a:uLnTx/>
                <a:uFillTx/>
                <a:latin typeface="roboto" panose="02000000000000000000" pitchFamily="2" charset="0"/>
                <a:ea typeface="+mn-ea"/>
                <a:cs typeface="+mn-cs"/>
              </a:endParaRPr>
            </a:p>
          </p:txBody>
        </p:sp>
        <p:cxnSp>
          <p:nvCxnSpPr>
            <p:cNvPr id="14" name="Connecteur droit avec flèche 13">
              <a:extLst>
                <a:ext uri="{FF2B5EF4-FFF2-40B4-BE49-F238E27FC236}">
                  <a16:creationId xmlns:a16="http://schemas.microsoft.com/office/drawing/2014/main" id="{835CF66E-F21F-9AE8-97B4-A752A99E1B9C}"/>
                </a:ext>
              </a:extLst>
            </p:cNvPr>
            <p:cNvCxnSpPr>
              <a:cxnSpLocks/>
            </p:cNvCxnSpPr>
            <p:nvPr/>
          </p:nvCxnSpPr>
          <p:spPr>
            <a:xfrm flipH="1">
              <a:off x="4939207" y="4807656"/>
              <a:ext cx="41661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52485B67-FD39-F935-D518-6C9F471E937E}"/>
                </a:ext>
              </a:extLst>
            </p:cNvPr>
            <p:cNvSpPr txBox="1"/>
            <p:nvPr/>
          </p:nvSpPr>
          <p:spPr>
            <a:xfrm>
              <a:off x="5468982" y="2159619"/>
              <a:ext cx="2459957" cy="101566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333333"/>
                  </a:solidFill>
                  <a:effectLst/>
                  <a:uLnTx/>
                  <a:uFillTx/>
                  <a:latin typeface="roboto" panose="02000000000000000000" pitchFamily="2" charset="0"/>
                  <a:ea typeface="+mn-ea"/>
                  <a:cs typeface="+mn-cs"/>
                </a:rPr>
                <a:t>Parcours de prise en charge partagés et fluidifiés</a:t>
              </a:r>
              <a:r>
                <a:rPr kumimoji="0" lang="fr-FR" sz="1200" b="0" i="0" u="none" strike="noStrike" kern="1200" cap="none" spc="0" normalizeH="0" baseline="0" noProof="0" dirty="0">
                  <a:ln>
                    <a:noFill/>
                  </a:ln>
                  <a:solidFill>
                    <a:srgbClr val="333333"/>
                  </a:solidFill>
                  <a:effectLst/>
                  <a:uLnTx/>
                  <a:uFillTx/>
                  <a:latin typeface="roboto" panose="02000000000000000000" pitchFamily="2" charset="0"/>
                  <a:ea typeface="+mn-ea"/>
                  <a:cs typeface="+mn-cs"/>
                </a:rPr>
                <a:t> entre les centres A5 et les centres B5 (carcinose péritonéale = urgence diagnostique et thérapeutique)</a:t>
              </a:r>
            </a:p>
          </p:txBody>
        </p:sp>
        <p:cxnSp>
          <p:nvCxnSpPr>
            <p:cNvPr id="16" name="Connecteur droit avec flèche 15">
              <a:extLst>
                <a:ext uri="{FF2B5EF4-FFF2-40B4-BE49-F238E27FC236}">
                  <a16:creationId xmlns:a16="http://schemas.microsoft.com/office/drawing/2014/main" id="{C2243E4F-DD25-BE65-98C7-CFCE8FF0581B}"/>
                </a:ext>
              </a:extLst>
            </p:cNvPr>
            <p:cNvCxnSpPr>
              <a:cxnSpLocks/>
            </p:cNvCxnSpPr>
            <p:nvPr/>
          </p:nvCxnSpPr>
          <p:spPr>
            <a:xfrm flipV="1">
              <a:off x="7946982" y="2463586"/>
              <a:ext cx="417402"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34817603-9836-F30B-8664-687556932100}"/>
                </a:ext>
              </a:extLst>
            </p:cNvPr>
            <p:cNvCxnSpPr>
              <a:cxnSpLocks/>
            </p:cNvCxnSpPr>
            <p:nvPr/>
          </p:nvCxnSpPr>
          <p:spPr>
            <a:xfrm flipH="1">
              <a:off x="5024284" y="2495118"/>
              <a:ext cx="41661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86177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635C4-70B2-5E07-F482-89208747ED4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9CB80D7-D64A-2CA0-EFA3-A986C57A42E9}"/>
              </a:ext>
            </a:extLst>
          </p:cNvPr>
          <p:cNvSpPr>
            <a:spLocks noGrp="1"/>
          </p:cNvSpPr>
          <p:nvPr>
            <p:ph type="title"/>
          </p:nvPr>
        </p:nvSpPr>
        <p:spPr>
          <a:xfrm>
            <a:off x="838200" y="597577"/>
            <a:ext cx="10515600" cy="1068636"/>
          </a:xfrm>
        </p:spPr>
        <p:txBody>
          <a:bodyPr>
            <a:normAutofit/>
          </a:bodyPr>
          <a:lstStyle/>
          <a:p>
            <a:r>
              <a:rPr lang="fr-FR" sz="2000" dirty="0">
                <a:solidFill>
                  <a:srgbClr val="FFC000"/>
                </a:solidFill>
              </a:rPr>
              <a:t>ORGANISATION DES RCP EN OCCITANIE</a:t>
            </a:r>
          </a:p>
        </p:txBody>
      </p:sp>
      <p:sp>
        <p:nvSpPr>
          <p:cNvPr id="5" name="Espace réservé du contenu 5">
            <a:extLst>
              <a:ext uri="{FF2B5EF4-FFF2-40B4-BE49-F238E27FC236}">
                <a16:creationId xmlns:a16="http://schemas.microsoft.com/office/drawing/2014/main" id="{56174AEB-96EC-519C-54D2-215345BC4C00}"/>
              </a:ext>
            </a:extLst>
          </p:cNvPr>
          <p:cNvSpPr>
            <a:spLocks noGrp="1"/>
          </p:cNvSpPr>
          <p:nvPr>
            <p:ph idx="1"/>
          </p:nvPr>
        </p:nvSpPr>
        <p:spPr>
          <a:xfrm>
            <a:off x="210579" y="1917291"/>
            <a:ext cx="11809355" cy="4445666"/>
          </a:xfrm>
        </p:spPr>
        <p:txBody>
          <a:bodyPr>
            <a:normAutofit fontScale="92500" lnSpcReduction="20000"/>
          </a:bodyPr>
          <a:lstStyle/>
          <a:p>
            <a:pPr marL="0" indent="0">
              <a:lnSpc>
                <a:spcPct val="100000"/>
              </a:lnSpc>
              <a:spcBef>
                <a:spcPts val="0"/>
              </a:spcBef>
              <a:spcAft>
                <a:spcPts val="1200"/>
              </a:spcAft>
              <a:buClr>
                <a:srgbClr val="FFC000"/>
              </a:buClr>
              <a:buSzPct val="120000"/>
              <a:buNone/>
              <a:defRPr/>
            </a:pPr>
            <a:r>
              <a:rPr lang="fr-FR" sz="1800" b="1" dirty="0">
                <a:solidFill>
                  <a:schemeClr val="accent1"/>
                </a:solidFill>
                <a:latin typeface="Candara" panose="020E0502030303020204" pitchFamily="34" charset="0"/>
                <a:sym typeface="Wingdings" panose="05000000000000000000" pitchFamily="2" charset="2"/>
              </a:rPr>
              <a:t>FONCTIONNEMENT ET ORGANISATION DES RCP AU SEIN DES ÉTABLISSEMENTS AUTORISÉS EN OCCITANIE :</a:t>
            </a:r>
          </a:p>
          <a:p>
            <a:pPr marL="227012" marR="0" lvl="0" indent="-342900" algn="l" defTabSz="685783" rtl="0" eaLnBrk="1" fontAlgn="auto" latinLnBrk="0" hangingPunct="1">
              <a:lnSpc>
                <a:spcPct val="120000"/>
              </a:lnSpc>
              <a:spcBef>
                <a:spcPts val="1200"/>
              </a:spcBef>
              <a:spcAft>
                <a:spcPts val="1200"/>
              </a:spcAft>
              <a:buClr>
                <a:srgbClr val="FFC000"/>
              </a:buClr>
              <a:buSzPct val="120000"/>
              <a:buFont typeface="Calibri" panose="020F0502020204030204" pitchFamily="34" charset="0"/>
              <a:buChar char="›"/>
              <a:tabLst/>
              <a:defRPr/>
            </a:pP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Nouveau </a:t>
            </a:r>
            <a:r>
              <a:rPr lang="fr-FR" sz="1500" b="1" dirty="0">
                <a:solidFill>
                  <a:srgbClr val="000000"/>
                </a:solidFill>
                <a:latin typeface="Candara" panose="020E0502030303020204" pitchFamily="34" charset="0"/>
                <a:cs typeface="Calibri" panose="020F0502020204030204" pitchFamily="34" charset="0"/>
                <a:sym typeface="Wingdings" panose="05000000000000000000" pitchFamily="2" charset="2"/>
              </a:rPr>
              <a:t>référentiel organisationnel des RCP de </a:t>
            </a:r>
            <a:r>
              <a:rPr lang="fr-FR" sz="1500" b="1" dirty="0" err="1">
                <a:solidFill>
                  <a:srgbClr val="000000"/>
                </a:solidFill>
                <a:latin typeface="Candara" panose="020E0502030303020204" pitchFamily="34" charset="0"/>
                <a:cs typeface="Calibri" panose="020F0502020204030204" pitchFamily="34" charset="0"/>
                <a:sym typeface="Wingdings" panose="05000000000000000000" pitchFamily="2" charset="2"/>
              </a:rPr>
              <a:t>l’INCa</a:t>
            </a:r>
            <a:r>
              <a:rPr lang="fr-FR" sz="1500" b="1" dirty="0">
                <a:solidFill>
                  <a:srgbClr val="000000"/>
                </a:solidFill>
                <a:latin typeface="Candara" panose="020E0502030303020204" pitchFamily="34" charset="0"/>
                <a:cs typeface="Calibri" panose="020F0502020204030204" pitchFamily="34" charset="0"/>
                <a:sym typeface="Wingdings" panose="05000000000000000000" pitchFamily="2" charset="2"/>
              </a:rPr>
              <a:t> </a:t>
            </a: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 décembre 2023</a:t>
            </a:r>
          </a:p>
          <a:p>
            <a:pPr marL="227012" marR="0" lvl="0" indent="-342900" algn="l" defTabSz="685783" rtl="0" eaLnBrk="1" fontAlgn="auto" latinLnBrk="0" hangingPunct="1">
              <a:lnSpc>
                <a:spcPct val="120000"/>
              </a:lnSpc>
              <a:spcBef>
                <a:spcPts val="1200"/>
              </a:spcBef>
              <a:spcAft>
                <a:spcPts val="1200"/>
              </a:spcAft>
              <a:buClr>
                <a:srgbClr val="FFC000"/>
              </a:buClr>
              <a:buSzPct val="120000"/>
              <a:buFont typeface="Calibri" panose="020F0502020204030204" pitchFamily="34" charset="0"/>
              <a:buChar char="›"/>
              <a:tabLst/>
              <a:defRPr/>
            </a:pPr>
            <a:r>
              <a:rPr lang="fr-FR" sz="1500" b="1" dirty="0">
                <a:solidFill>
                  <a:srgbClr val="000000"/>
                </a:solidFill>
                <a:latin typeface="Candara" panose="020E0502030303020204" pitchFamily="34" charset="0"/>
                <a:cs typeface="Calibri" panose="020F0502020204030204" pitchFamily="34" charset="0"/>
                <a:sym typeface="Wingdings" panose="05000000000000000000" pitchFamily="2" charset="2"/>
              </a:rPr>
              <a:t>Charte de fonctionnement des RCP en Occitanie </a:t>
            </a: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 novembre 2024</a:t>
            </a:r>
            <a:endParaRPr lang="fr-FR" sz="1800" b="1" dirty="0">
              <a:solidFill>
                <a:schemeClr val="accent1"/>
              </a:solidFill>
              <a:latin typeface="Candara" panose="020E0502030303020204" pitchFamily="34" charset="0"/>
              <a:sym typeface="Wingdings" panose="05000000000000000000" pitchFamily="2" charset="2"/>
            </a:endParaRPr>
          </a:p>
          <a:p>
            <a:pPr marL="0" indent="0">
              <a:lnSpc>
                <a:spcPct val="160000"/>
              </a:lnSpc>
              <a:spcBef>
                <a:spcPts val="0"/>
              </a:spcBef>
              <a:spcAft>
                <a:spcPts val="1200"/>
              </a:spcAft>
              <a:buClr>
                <a:srgbClr val="FFC000"/>
              </a:buClr>
              <a:buSzPct val="120000"/>
              <a:buNone/>
              <a:defRPr/>
            </a:pPr>
            <a:r>
              <a:rPr lang="fr-FR" sz="1800" b="1" dirty="0">
                <a:solidFill>
                  <a:schemeClr val="accent1"/>
                </a:solidFill>
                <a:latin typeface="Candara" panose="020E0502030303020204" pitchFamily="34" charset="0"/>
                <a:sym typeface="Wingdings" panose="05000000000000000000" pitchFamily="2" charset="2"/>
              </a:rPr>
              <a:t>ORGANISATION DES RCP DE RECOURS CHIRURGIE COMPLEXE OVAIRE</a:t>
            </a:r>
            <a:r>
              <a:rPr lang="fr-FR" sz="1800" b="1" dirty="0">
                <a:solidFill>
                  <a:schemeClr val="accent1"/>
                </a:solidFill>
                <a:latin typeface="Candara" panose="020E0502030303020204" pitchFamily="34" charset="0"/>
              </a:rPr>
              <a:t> : </a:t>
            </a:r>
          </a:p>
          <a:p>
            <a:pPr marL="227012" indent="-342900" defTabSz="685783">
              <a:lnSpc>
                <a:spcPct val="120000"/>
              </a:lnSpc>
              <a:spcBef>
                <a:spcPts val="1200"/>
              </a:spcBef>
              <a:spcAft>
                <a:spcPts val="1200"/>
              </a:spcAft>
              <a:buClr>
                <a:srgbClr val="FFC000"/>
              </a:buClr>
              <a:buSzPct val="120000"/>
              <a:buFont typeface="Calibri" panose="020F0502020204030204" pitchFamily="34" charset="0"/>
              <a:buChar char="›"/>
              <a:defRPr/>
            </a:pP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L’organisation de ces RCP peut être mutualisée entre plusieurs établissements B5 – PTS Ovaire</a:t>
            </a:r>
          </a:p>
          <a:p>
            <a:pPr marL="227012" indent="-342900" defTabSz="685783">
              <a:lnSpc>
                <a:spcPct val="120000"/>
              </a:lnSpc>
              <a:spcBef>
                <a:spcPts val="1200"/>
              </a:spcBef>
              <a:spcAft>
                <a:spcPts val="1200"/>
              </a:spcAft>
              <a:buClr>
                <a:srgbClr val="FFC000"/>
              </a:buClr>
              <a:buSzPct val="120000"/>
              <a:buFont typeface="Calibri" panose="020F0502020204030204" pitchFamily="34" charset="0"/>
              <a:buChar char="›"/>
              <a:defRPr/>
            </a:pP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Ces RCP peuvent être organisées de façon concomitante à une RCP de recours gynécologie de l’établissement ou de manière indépendante</a:t>
            </a:r>
          </a:p>
          <a:p>
            <a:pPr marL="0" marR="0" lvl="0" indent="0" algn="l" defTabSz="914400" rtl="0" eaLnBrk="1" fontAlgn="auto" latinLnBrk="0" hangingPunct="1">
              <a:lnSpc>
                <a:spcPct val="160000"/>
              </a:lnSpc>
              <a:spcBef>
                <a:spcPts val="0"/>
              </a:spcBef>
              <a:spcAft>
                <a:spcPts val="1200"/>
              </a:spcAft>
              <a:buClr>
                <a:srgbClr val="FFC000"/>
              </a:buClr>
              <a:buSzPct val="120000"/>
              <a:buFont typeface="Arial" panose="020B0604020202020204" pitchFamily="34" charset="0"/>
              <a:buNone/>
              <a:tabLst/>
              <a:defRPr/>
            </a:pPr>
            <a:r>
              <a:rPr kumimoji="0" lang="fr-FR" sz="1800" b="1" i="0" u="none" strike="noStrike" kern="1200" cap="none" spc="0" normalizeH="0" baseline="0" noProof="0" dirty="0">
                <a:ln>
                  <a:noFill/>
                </a:ln>
                <a:solidFill>
                  <a:srgbClr val="156082"/>
                </a:solidFill>
                <a:effectLst/>
                <a:uLnTx/>
                <a:uFillTx/>
                <a:latin typeface="Candara" panose="020E0502030303020204" pitchFamily="34" charset="0"/>
                <a:ea typeface="+mn-ea"/>
                <a:cs typeface="Arial" panose="020B0604020202020204" pitchFamily="34" charset="0"/>
                <a:sym typeface="Wingdings" panose="05000000000000000000" pitchFamily="2" charset="2"/>
              </a:rPr>
              <a:t>ORGANISATION DE RCP À VISÉE RÉGIONALE</a:t>
            </a:r>
            <a:r>
              <a:rPr kumimoji="0" lang="fr-FR" sz="1800" b="1" i="0" u="none" strike="noStrike" kern="1200" cap="none" spc="0" normalizeH="0" baseline="0" noProof="0" dirty="0">
                <a:ln>
                  <a:noFill/>
                </a:ln>
                <a:solidFill>
                  <a:srgbClr val="156082"/>
                </a:solidFill>
                <a:effectLst/>
                <a:uLnTx/>
                <a:uFillTx/>
                <a:latin typeface="Candara" panose="020E0502030303020204" pitchFamily="34" charset="0"/>
                <a:ea typeface="+mn-ea"/>
                <a:cs typeface="Arial" panose="020B0604020202020204" pitchFamily="34" charset="0"/>
              </a:rPr>
              <a:t> : </a:t>
            </a:r>
            <a:endPar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endParaRPr>
          </a:p>
          <a:p>
            <a:pPr marL="227012" indent="-342900" defTabSz="685783">
              <a:lnSpc>
                <a:spcPct val="80000"/>
              </a:lnSpc>
              <a:spcBef>
                <a:spcPts val="1200"/>
              </a:spcBef>
              <a:spcAft>
                <a:spcPts val="1200"/>
              </a:spcAft>
              <a:buClr>
                <a:srgbClr val="FFC000"/>
              </a:buClr>
              <a:buSzPct val="120000"/>
              <a:buFont typeface="Calibri" panose="020F0502020204030204" pitchFamily="34" charset="0"/>
              <a:buChar char="›"/>
              <a:defRPr/>
            </a:pP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Pour discuter de dossiers de tumeurs rares ou de situations cliniques complexes et doivent être organisées avec les centres experts de la région</a:t>
            </a:r>
          </a:p>
          <a:p>
            <a:pPr marL="227012" indent="-342900" defTabSz="685783">
              <a:lnSpc>
                <a:spcPct val="80000"/>
              </a:lnSpc>
              <a:spcBef>
                <a:spcPts val="1200"/>
              </a:spcBef>
              <a:spcAft>
                <a:spcPts val="1200"/>
              </a:spcAft>
              <a:buClr>
                <a:srgbClr val="FFC000"/>
              </a:buClr>
              <a:buSzPct val="120000"/>
              <a:buFont typeface="Calibri" panose="020F0502020204030204" pitchFamily="34" charset="0"/>
              <a:buChar char="›"/>
              <a:defRPr/>
            </a:pPr>
            <a:r>
              <a:rPr lang="fr-FR" sz="1500" dirty="0">
                <a:solidFill>
                  <a:srgbClr val="000000"/>
                </a:solidFill>
                <a:latin typeface="Candara" panose="020E0502030303020204" pitchFamily="34" charset="0"/>
                <a:cs typeface="Calibri" panose="020F0502020204030204" pitchFamily="34" charset="0"/>
                <a:sym typeface="Wingdings" panose="05000000000000000000" pitchFamily="2" charset="2"/>
              </a:rPr>
              <a:t>2 RCP régionales cancer de l’ovaire (ex. Midi-Pyrénées et ex. Languedoc) seront organisées en fonction des besoins des territoires</a:t>
            </a:r>
          </a:p>
        </p:txBody>
      </p:sp>
      <p:grpSp>
        <p:nvGrpSpPr>
          <p:cNvPr id="20" name="Groupe 19">
            <a:extLst>
              <a:ext uri="{FF2B5EF4-FFF2-40B4-BE49-F238E27FC236}">
                <a16:creationId xmlns:a16="http://schemas.microsoft.com/office/drawing/2014/main" id="{632DC040-0F6B-4D99-B49D-6F500FF5BB30}"/>
              </a:ext>
            </a:extLst>
          </p:cNvPr>
          <p:cNvGrpSpPr/>
          <p:nvPr/>
        </p:nvGrpSpPr>
        <p:grpSpPr>
          <a:xfrm>
            <a:off x="8771312" y="2286000"/>
            <a:ext cx="2024508" cy="1991032"/>
            <a:chOff x="8162353" y="1843045"/>
            <a:chExt cx="2384200" cy="2240126"/>
          </a:xfrm>
        </p:grpSpPr>
        <p:pic>
          <p:nvPicPr>
            <p:cNvPr id="19" name="Image 18">
              <a:extLst>
                <a:ext uri="{FF2B5EF4-FFF2-40B4-BE49-F238E27FC236}">
                  <a16:creationId xmlns:a16="http://schemas.microsoft.com/office/drawing/2014/main" id="{7201E749-EC57-4D53-EA69-D26DE5A19D13}"/>
                </a:ext>
              </a:extLst>
            </p:cNvPr>
            <p:cNvPicPr>
              <a:picLocks noChangeAspect="1"/>
            </p:cNvPicPr>
            <p:nvPr/>
          </p:nvPicPr>
          <p:blipFill>
            <a:blip r:embed="rId3"/>
            <a:srcRect l="43911" t="18694" r="28145" b="11164"/>
            <a:stretch>
              <a:fillRect/>
            </a:stretch>
          </p:blipFill>
          <p:spPr>
            <a:xfrm rot="1908601">
              <a:off x="9053260" y="1975754"/>
              <a:ext cx="1493293" cy="2107417"/>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B4E4FA94-782B-FFA7-C2C8-B077A75B7F71}"/>
                </a:ext>
              </a:extLst>
            </p:cNvPr>
            <p:cNvPicPr>
              <a:picLocks noChangeAspect="1"/>
            </p:cNvPicPr>
            <p:nvPr/>
          </p:nvPicPr>
          <p:blipFill>
            <a:blip r:embed="rId4"/>
            <a:srcRect l="34672" t="17908" r="35819" b="10801"/>
            <a:stretch>
              <a:fillRect/>
            </a:stretch>
          </p:blipFill>
          <p:spPr>
            <a:xfrm>
              <a:off x="8162353" y="1843045"/>
              <a:ext cx="1637553" cy="2224342"/>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45824985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9b373ee6-7c28-4043-ad0b-3e3378acf4cf">
      <Terms xmlns="http://schemas.microsoft.com/office/infopath/2007/PartnerControls"/>
    </lcf76f155ced4ddcb4097134ff3c332f>
    <TaxCatchAll xmlns="06e2f7bb-c9b2-4e0e-a86d-0f19da7e4936" xsi:nil="true"/>
    <_dlc_DocId xmlns="06e2f7bb-c9b2-4e0e-a86d-0f19da7e4936">YFD3JESRWWD5-620435128-867029</_dlc_DocId>
    <_dlc_DocIdUrl xmlns="06e2f7bb-c9b2-4e0e-a86d-0f19da7e4936">
      <Url>https://idpegasesas.sharepoint.com/sites/ComnCoEvents/_layouts/15/DocIdRedir.aspx?ID=YFD3JESRWWD5-620435128-867029</Url>
      <Description>YFD3JESRWWD5-620435128-867029</Description>
    </_dlc_DocIdUrl>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D6F9018-C8AA-46E8-82C2-F319C03C62BA}">
  <ds:schemaRefs>
    <ds:schemaRef ds:uri="http://schemas.microsoft.com/sharepoint/v3/contenttype/forms"/>
  </ds:schemaRefs>
</ds:datastoreItem>
</file>

<file path=customXml/itemProps2.xml><?xml version="1.0" encoding="utf-8"?>
<ds:datastoreItem xmlns:ds="http://schemas.openxmlformats.org/officeDocument/2006/customXml" ds:itemID="{4567B07E-62BA-434A-963A-B5216A61E10F}">
  <ds:schemaRefs>
    <ds:schemaRef ds:uri="http://schemas.microsoft.com/sharepoint/events"/>
  </ds:schemaRefs>
</ds:datastoreItem>
</file>

<file path=customXml/itemProps3.xml><?xml version="1.0" encoding="utf-8"?>
<ds:datastoreItem xmlns:ds="http://schemas.openxmlformats.org/officeDocument/2006/customXml" ds:itemID="{1E8A4185-2A64-48A4-A337-A80D932DDF8C}"/>
</file>

<file path=customXml/itemProps4.xml><?xml version="1.0" encoding="utf-8"?>
<ds:datastoreItem xmlns:ds="http://schemas.openxmlformats.org/officeDocument/2006/customXml" ds:itemID="{909F08A4-3721-449A-86AC-1F2CDDD29756}">
  <ds:schemaRefs>
    <ds:schemaRef ds:uri="http://schemas.microsoft.com/office/2006/metadata/properties"/>
    <ds:schemaRef ds:uri="http://schemas.microsoft.com/office/infopath/2007/PartnerControls"/>
    <ds:schemaRef ds:uri="06e2f7bb-c9b2-4e0e-a86d-0f19da7e4936"/>
    <ds:schemaRef ds:uri="9b373ee6-7c28-4043-ad0b-3e3378acf4cf"/>
  </ds:schemaRefs>
</ds:datastoreItem>
</file>

<file path=customXml/itemProps5.xml><?xml version="1.0" encoding="utf-8"?>
<ds:datastoreItem xmlns:ds="http://schemas.openxmlformats.org/officeDocument/2006/customXml" ds:itemID="{35F6BA5A-D636-4B1D-92A6-ADF59B19432B}"/>
</file>

<file path=docProps/app.xml><?xml version="1.0" encoding="utf-8"?>
<Properties xmlns="http://schemas.openxmlformats.org/officeDocument/2006/extended-properties" xmlns:vt="http://schemas.openxmlformats.org/officeDocument/2006/docPropsVTypes">
  <TotalTime>314</TotalTime>
  <Words>784</Words>
  <Application>Microsoft Office PowerPoint</Application>
  <PresentationFormat>Grand écran</PresentationFormat>
  <Paragraphs>66</Paragraphs>
  <Slides>11</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11</vt:i4>
      </vt:variant>
    </vt:vector>
  </HeadingPairs>
  <TitlesOfParts>
    <vt:vector size="18" baseType="lpstr">
      <vt:lpstr>Aptos</vt:lpstr>
      <vt:lpstr>Arial</vt:lpstr>
      <vt:lpstr>Calibri</vt:lpstr>
      <vt:lpstr>Candara</vt:lpstr>
      <vt:lpstr>Roboto</vt:lpstr>
      <vt:lpstr>Wingdings</vt:lpstr>
      <vt:lpstr>Thème Office</vt:lpstr>
      <vt:lpstr>Coordination du parcours des soins des patientes atteintes d’un cancer de l’ovaire en Occitanie</vt:lpstr>
      <vt:lpstr>Introduction </vt:lpstr>
      <vt:lpstr>Enjeux de la prise en charge </vt:lpstr>
      <vt:lpstr>Orientations nationales </vt:lpstr>
      <vt:lpstr>Présentation PowerPoint</vt:lpstr>
      <vt:lpstr>Présentation PowerPoint</vt:lpstr>
      <vt:lpstr>Méthodologie</vt:lpstr>
      <vt:lpstr>CHARTES DE PRISE EN CHARGE DES PATIENTES SUSPECTES DE PRÉSENTER UN CANCER DE L’OVAIRE</vt:lpstr>
      <vt:lpstr>ORGANISATION DES RCP EN OCCITANIE</vt:lpstr>
      <vt:lpstr>Poursuite des travaux</vt:lpstr>
      <vt:lpstr>Merci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Léa WEBER</dc:creator>
  <cp:lastModifiedBy>Maëva SAURA</cp:lastModifiedBy>
  <cp:revision>6</cp:revision>
  <dcterms:created xsi:type="dcterms:W3CDTF">2025-02-19T16:50:23Z</dcterms:created>
  <dcterms:modified xsi:type="dcterms:W3CDTF">2025-10-02T07:45:47Z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923323b0-3857-41e2-84e2-d245bba7b290</vt:lpwstr>
  </property>
  <property fmtid="{D5CDD505-2E9C-101B-9397-08002B2CF9AE}" pid="4" name="MediaServiceImageTags">
    <vt:lpwstr/>
  </property>
</Properties>
</file>